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3"/>
  </p:notesMasterIdLst>
  <p:sldIdLst>
    <p:sldId id="275" r:id="rId5"/>
    <p:sldId id="1724" r:id="rId6"/>
    <p:sldId id="1723" r:id="rId7"/>
    <p:sldId id="1725" r:id="rId8"/>
    <p:sldId id="1726" r:id="rId9"/>
    <p:sldId id="1727" r:id="rId10"/>
    <p:sldId id="1728" r:id="rId11"/>
    <p:sldId id="1729" r:id="rId12"/>
    <p:sldId id="1730" r:id="rId13"/>
    <p:sldId id="1731" r:id="rId14"/>
    <p:sldId id="1732" r:id="rId15"/>
    <p:sldId id="1733" r:id="rId16"/>
    <p:sldId id="1737" r:id="rId17"/>
    <p:sldId id="1738" r:id="rId18"/>
    <p:sldId id="1741" r:id="rId19"/>
    <p:sldId id="1742" r:id="rId20"/>
    <p:sldId id="1735" r:id="rId21"/>
    <p:sldId id="266" r:id="rId22"/>
    <p:sldId id="1736" r:id="rId23"/>
    <p:sldId id="1739" r:id="rId24"/>
    <p:sldId id="272" r:id="rId25"/>
    <p:sldId id="271" r:id="rId26"/>
    <p:sldId id="273" r:id="rId27"/>
    <p:sldId id="274" r:id="rId28"/>
    <p:sldId id="1740" r:id="rId29"/>
    <p:sldId id="276" r:id="rId30"/>
    <p:sldId id="277" r:id="rId31"/>
    <p:sldId id="267" r:id="rId32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814"/>
  </p:normalViewPr>
  <p:slideViewPr>
    <p:cSldViewPr>
      <p:cViewPr varScale="1">
        <p:scale>
          <a:sx n="79" d="100"/>
          <a:sy n="79" d="100"/>
        </p:scale>
        <p:origin x="152" y="5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3D1576-CDA7-481F-ADB5-874ABD7424AD}" type="datetimeFigureOut">
              <a:rPr lang="th-TH" smtClean="0"/>
              <a:t>18/02/65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B8E2C-540B-4757-BCC7-DEC12F10863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86876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" y="0"/>
            <a:ext cx="12149328" cy="6858000"/>
          </a:xfrm>
          <a:prstGeom prst="rect">
            <a:avLst/>
          </a:prstGeom>
        </p:spPr>
      </p:pic>
      <p:sp>
        <p:nvSpPr>
          <p:cNvPr id="2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7752184" y="6237312"/>
            <a:ext cx="3999153" cy="273873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r">
              <a:buNone/>
              <a:defRPr sz="2000" b="1" baseline="0">
                <a:solidFill>
                  <a:srgbClr val="002060"/>
                </a:solidFill>
                <a:effectLst/>
                <a:latin typeface="+mj-lt"/>
                <a:cs typeface="Arial"/>
              </a:defRPr>
            </a:lvl1pPr>
            <a:lvl2pPr marL="457189" indent="0">
              <a:buNone/>
              <a:defRPr sz="1200" b="0">
                <a:latin typeface="Arial"/>
                <a:cs typeface="Arial"/>
              </a:defRPr>
            </a:lvl2pPr>
            <a:lvl3pPr marL="914377" indent="0">
              <a:buNone/>
              <a:defRPr sz="1200" b="0">
                <a:latin typeface="Arial"/>
                <a:cs typeface="Arial"/>
              </a:defRPr>
            </a:lvl3pPr>
            <a:lvl4pPr marL="1371566" indent="0">
              <a:buNone/>
              <a:defRPr sz="1200" b="0">
                <a:latin typeface="Arial"/>
                <a:cs typeface="Arial"/>
              </a:defRPr>
            </a:lvl4pPr>
            <a:lvl5pPr marL="1828754" indent="0">
              <a:buNone/>
              <a:defRPr sz="1200" b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Client Name</a:t>
            </a:r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10320469" y="6583200"/>
            <a:ext cx="1430867" cy="197442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r">
              <a:buNone/>
              <a:defRPr sz="1400" b="1" baseline="0">
                <a:solidFill>
                  <a:srgbClr val="002060"/>
                </a:solidFill>
                <a:effectLst/>
                <a:latin typeface="+mn-lt"/>
                <a:cs typeface="Arial"/>
              </a:defRPr>
            </a:lvl1pPr>
            <a:lvl2pPr marL="457189" indent="0">
              <a:buNone/>
              <a:defRPr sz="1200" b="0">
                <a:latin typeface="Arial"/>
                <a:cs typeface="Arial"/>
              </a:defRPr>
            </a:lvl2pPr>
            <a:lvl3pPr marL="914377" indent="0">
              <a:buNone/>
              <a:defRPr sz="1200" b="0">
                <a:latin typeface="Arial"/>
                <a:cs typeface="Arial"/>
              </a:defRPr>
            </a:lvl3pPr>
            <a:lvl4pPr marL="1371566" indent="0">
              <a:buNone/>
              <a:defRPr sz="1200" b="0">
                <a:latin typeface="Arial"/>
                <a:cs typeface="Arial"/>
              </a:defRPr>
            </a:lvl4pPr>
            <a:lvl5pPr marL="1828754" indent="0">
              <a:buNone/>
              <a:defRPr sz="1200" b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DD.MM.YYYY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22447" y="6657342"/>
            <a:ext cx="512016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b="1" spc="50" baseline="0" dirty="0">
                <a:solidFill>
                  <a:srgbClr val="002060"/>
                </a:solidFill>
              </a:rPr>
              <a:t>Copyright© 2019 by PTT Digital  Solutions Company Limited. All rights reserved</a:t>
            </a:r>
            <a:r>
              <a:rPr lang="en-US" sz="700" spc="50" baseline="0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1181" y="6381328"/>
            <a:ext cx="38877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en-US" sz="1600" b="1" baseline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ACCELERATOR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11181" y="5013183"/>
            <a:ext cx="11937483" cy="552671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3200" b="1" baseline="0">
                <a:solidFill>
                  <a:srgbClr val="002060"/>
                </a:solidFill>
                <a:effectLst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886328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49"/>
          <a:stretch/>
        </p:blipFill>
        <p:spPr>
          <a:xfrm>
            <a:off x="0" y="6381328"/>
            <a:ext cx="12192000" cy="476672"/>
          </a:xfrm>
          <a:prstGeom prst="rect">
            <a:avLst/>
          </a:prstGeom>
        </p:spPr>
      </p:pic>
      <p:sp>
        <p:nvSpPr>
          <p:cNvPr id="20" name="Slide Number Placeholder 11"/>
          <p:cNvSpPr>
            <a:spLocks noGrp="1"/>
          </p:cNvSpPr>
          <p:nvPr>
            <p:ph type="sldNum" sz="quarter" idx="14"/>
          </p:nvPr>
        </p:nvSpPr>
        <p:spPr>
          <a:xfrm>
            <a:off x="11530731" y="6560463"/>
            <a:ext cx="566975" cy="258668"/>
          </a:xfrm>
        </p:spPr>
        <p:txBody>
          <a:bodyPr/>
          <a:lstStyle>
            <a:lvl1pPr algn="ctr">
              <a:defRPr sz="1000" b="1">
                <a:solidFill>
                  <a:schemeClr val="bg1"/>
                </a:solidFill>
                <a:latin typeface="+mj-lt"/>
                <a:cs typeface="Arial"/>
              </a:defRPr>
            </a:lvl1pPr>
          </a:lstStyle>
          <a:p>
            <a:fld id="{EDC54333-E550-894E-B2F1-12B36A76FE4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239351" y="6584020"/>
            <a:ext cx="527298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b="1" spc="50" dirty="0">
                <a:solidFill>
                  <a:schemeClr val="bg1"/>
                </a:solidFill>
              </a:rPr>
              <a:t>Copyright©</a:t>
            </a:r>
            <a:r>
              <a:rPr lang="en-US" sz="700" b="1" spc="50" baseline="0" dirty="0">
                <a:solidFill>
                  <a:schemeClr val="bg1"/>
                </a:solidFill>
              </a:rPr>
              <a:t> </a:t>
            </a:r>
            <a:r>
              <a:rPr lang="en-US" sz="700" b="1" spc="50" dirty="0">
                <a:solidFill>
                  <a:schemeClr val="bg1"/>
                </a:solidFill>
              </a:rPr>
              <a:t>2019 by PTT Digital Solutions Company Limited. All rights reserved</a:t>
            </a:r>
            <a:r>
              <a:rPr lang="en-US" sz="600" spc="5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27386" y="980728"/>
            <a:ext cx="11120967" cy="511256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9" y="-27384"/>
            <a:ext cx="1057759" cy="475991"/>
          </a:xfrm>
          <a:prstGeom prst="rect">
            <a:avLst/>
          </a:prstGeom>
        </p:spPr>
      </p:pic>
      <p:sp>
        <p:nvSpPr>
          <p:cNvPr id="9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527387" y="332656"/>
            <a:ext cx="9889094" cy="360040"/>
          </a:xfrm>
          <a:noFill/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Header </a:t>
            </a:r>
            <a:endParaRPr lang="th-TH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504" y="188640"/>
            <a:ext cx="1087030" cy="6314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247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49"/>
          <a:stretch/>
        </p:blipFill>
        <p:spPr>
          <a:xfrm>
            <a:off x="0" y="6381328"/>
            <a:ext cx="12192000" cy="476672"/>
          </a:xfrm>
          <a:prstGeom prst="rect">
            <a:avLst/>
          </a:prstGeom>
        </p:spPr>
      </p:pic>
      <p:sp>
        <p:nvSpPr>
          <p:cNvPr id="20" name="Slide Number Placeholder 11"/>
          <p:cNvSpPr>
            <a:spLocks noGrp="1"/>
          </p:cNvSpPr>
          <p:nvPr>
            <p:ph type="sldNum" sz="quarter" idx="14"/>
          </p:nvPr>
        </p:nvSpPr>
        <p:spPr>
          <a:xfrm>
            <a:off x="11530731" y="6560463"/>
            <a:ext cx="566975" cy="258668"/>
          </a:xfrm>
        </p:spPr>
        <p:txBody>
          <a:bodyPr/>
          <a:lstStyle>
            <a:lvl1pPr algn="ctr">
              <a:defRPr sz="1000" b="1">
                <a:solidFill>
                  <a:schemeClr val="bg1"/>
                </a:solidFill>
                <a:latin typeface="+mj-lt"/>
                <a:cs typeface="Arial"/>
              </a:defRPr>
            </a:lvl1pPr>
          </a:lstStyle>
          <a:p>
            <a:fld id="{EDC54333-E550-894E-B2F1-12B36A76FE4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239351" y="6584020"/>
            <a:ext cx="527298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b="1" spc="50" dirty="0">
                <a:solidFill>
                  <a:schemeClr val="bg1"/>
                </a:solidFill>
              </a:rPr>
              <a:t>Copyright©</a:t>
            </a:r>
            <a:r>
              <a:rPr lang="en-US" sz="700" b="1" spc="50" baseline="0" dirty="0">
                <a:solidFill>
                  <a:schemeClr val="bg1"/>
                </a:solidFill>
              </a:rPr>
              <a:t> </a:t>
            </a:r>
            <a:r>
              <a:rPr lang="en-US" sz="700" b="1" spc="50" dirty="0">
                <a:solidFill>
                  <a:schemeClr val="bg1"/>
                </a:solidFill>
              </a:rPr>
              <a:t>2019 by PTT Digital Solutions Company Limited. All rights reserved</a:t>
            </a:r>
            <a:r>
              <a:rPr lang="en-US" sz="600" spc="5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8400256" y="980728"/>
            <a:ext cx="3319278" cy="5184576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9" y="-27384"/>
            <a:ext cx="1057759" cy="475991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527386" y="980728"/>
            <a:ext cx="7728854" cy="518457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th-TH" dirty="0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504" y="188640"/>
            <a:ext cx="1087030" cy="631432"/>
          </a:xfrm>
          <a:prstGeom prst="rect">
            <a:avLst/>
          </a:prstGeom>
        </p:spPr>
      </p:pic>
      <p:sp>
        <p:nvSpPr>
          <p:cNvPr id="12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527387" y="332656"/>
            <a:ext cx="9889094" cy="360040"/>
          </a:xfrm>
          <a:noFill/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Header 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82560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49"/>
          <a:stretch/>
        </p:blipFill>
        <p:spPr>
          <a:xfrm>
            <a:off x="0" y="6381328"/>
            <a:ext cx="12192000" cy="476672"/>
          </a:xfrm>
          <a:prstGeom prst="rect">
            <a:avLst/>
          </a:prstGeom>
        </p:spPr>
      </p:pic>
      <p:sp>
        <p:nvSpPr>
          <p:cNvPr id="20" name="Slide Number Placeholder 11"/>
          <p:cNvSpPr>
            <a:spLocks noGrp="1"/>
          </p:cNvSpPr>
          <p:nvPr>
            <p:ph type="sldNum" sz="quarter" idx="14"/>
          </p:nvPr>
        </p:nvSpPr>
        <p:spPr>
          <a:xfrm>
            <a:off x="11530731" y="6560463"/>
            <a:ext cx="566975" cy="258668"/>
          </a:xfrm>
        </p:spPr>
        <p:txBody>
          <a:bodyPr/>
          <a:lstStyle>
            <a:lvl1pPr algn="ctr">
              <a:defRPr sz="1000" b="1">
                <a:solidFill>
                  <a:schemeClr val="bg1"/>
                </a:solidFill>
                <a:latin typeface="+mj-lt"/>
                <a:cs typeface="Arial"/>
              </a:defRPr>
            </a:lvl1pPr>
          </a:lstStyle>
          <a:p>
            <a:fld id="{EDC54333-E550-894E-B2F1-12B36A76FE4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239351" y="6584020"/>
            <a:ext cx="527298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b="1" spc="50" dirty="0">
                <a:solidFill>
                  <a:schemeClr val="bg1"/>
                </a:solidFill>
              </a:rPr>
              <a:t>Copyright©</a:t>
            </a:r>
            <a:r>
              <a:rPr lang="en-US" sz="700" b="1" spc="50" baseline="0" dirty="0">
                <a:solidFill>
                  <a:schemeClr val="bg1"/>
                </a:solidFill>
              </a:rPr>
              <a:t> </a:t>
            </a:r>
            <a:r>
              <a:rPr lang="en-US" sz="700" b="1" spc="50" dirty="0">
                <a:solidFill>
                  <a:schemeClr val="bg1"/>
                </a:solidFill>
              </a:rPr>
              <a:t>2019 by PTT Digital Solutions Company Limited. All rights reserved</a:t>
            </a:r>
            <a:r>
              <a:rPr lang="en-US" sz="600" spc="5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27386" y="5244088"/>
            <a:ext cx="11120967" cy="993224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9" y="-27384"/>
            <a:ext cx="1057759" cy="475991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2875845" y="908720"/>
            <a:ext cx="7540636" cy="410445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th-TH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504" y="188640"/>
            <a:ext cx="1087030" cy="631432"/>
          </a:xfrm>
          <a:prstGeom prst="rect">
            <a:avLst/>
          </a:prstGeom>
        </p:spPr>
      </p:pic>
      <p:sp>
        <p:nvSpPr>
          <p:cNvPr id="12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527387" y="332656"/>
            <a:ext cx="9889094" cy="360040"/>
          </a:xfrm>
          <a:noFill/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Header 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631948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" y="-3705"/>
            <a:ext cx="12149328" cy="6858000"/>
          </a:xfrm>
          <a:prstGeom prst="rect">
            <a:avLst/>
          </a:prstGeom>
        </p:spPr>
      </p:pic>
      <p:sp>
        <p:nvSpPr>
          <p:cNvPr id="25" name="Rectangle 24"/>
          <p:cNvSpPr/>
          <p:nvPr userDrawn="1"/>
        </p:nvSpPr>
        <p:spPr>
          <a:xfrm>
            <a:off x="6868453" y="6627769"/>
            <a:ext cx="578027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00" b="1" spc="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Copyright©</a:t>
            </a:r>
            <a:r>
              <a:rPr lang="en-US" sz="700" b="1" spc="5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700" b="1" spc="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2019 by PTT Digital Solutions Company Limited. All rights reserved</a:t>
            </a:r>
            <a:r>
              <a:rPr lang="en-US" sz="600" spc="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1199456" y="2175247"/>
            <a:ext cx="9772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“To be trusted digital solutions partner”</a:t>
            </a:r>
          </a:p>
        </p:txBody>
      </p:sp>
      <p:pic>
        <p:nvPicPr>
          <p:cNvPr id="3077" name="Picture 5" descr="D:\zjaturapat.k(ห้ามลบ)\Desktop\Left\logo_ptt\SPIRIT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025" y="620688"/>
            <a:ext cx="2223127" cy="129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 userDrawn="1"/>
        </p:nvSpPr>
        <p:spPr>
          <a:xfrm>
            <a:off x="7920205" y="6330675"/>
            <a:ext cx="6037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Arial"/>
              </a:rPr>
              <a:t>www.pttdigital.com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684" y="423625"/>
            <a:ext cx="2769156" cy="16022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291" y="465611"/>
            <a:ext cx="1392125" cy="142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10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" y="0"/>
            <a:ext cx="12149328" cy="6858000"/>
          </a:xfrm>
          <a:prstGeom prst="rect">
            <a:avLst/>
          </a:prstGeom>
        </p:spPr>
      </p:pic>
      <p:sp>
        <p:nvSpPr>
          <p:cNvPr id="25" name="Rectangle 24"/>
          <p:cNvSpPr/>
          <p:nvPr userDrawn="1"/>
        </p:nvSpPr>
        <p:spPr>
          <a:xfrm>
            <a:off x="6868453" y="6627769"/>
            <a:ext cx="578027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00" b="1" spc="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Copyright©</a:t>
            </a:r>
            <a:r>
              <a:rPr lang="en-US" sz="700" b="1" spc="5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700" b="1" spc="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2019 by PTT Digital Solutions Company Limited. All rights reserved</a:t>
            </a:r>
            <a:r>
              <a:rPr lang="en-US" sz="600" spc="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1199456" y="2175247"/>
            <a:ext cx="9772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“To be trusted digital solutions partner”</a:t>
            </a:r>
          </a:p>
        </p:txBody>
      </p:sp>
      <p:pic>
        <p:nvPicPr>
          <p:cNvPr id="3077" name="Picture 5" descr="D:\zjaturapat.k(ห้ามลบ)\Desktop\Left\logo_ptt\SPIRIT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025" y="620688"/>
            <a:ext cx="2223127" cy="129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 userDrawn="1"/>
        </p:nvSpPr>
        <p:spPr>
          <a:xfrm>
            <a:off x="7920205" y="6330675"/>
            <a:ext cx="6037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Arial"/>
              </a:rPr>
              <a:t>www.pttdigital.com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684" y="423625"/>
            <a:ext cx="2769156" cy="16022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291" y="465611"/>
            <a:ext cx="1392125" cy="142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06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8A698-8A2C-46F4-B728-9C940B652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F9CBB0-D84A-4CC8-B476-ECB46C30C3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3A2C51-ED36-4EB2-8C51-FA465D074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72F8-C9D8-4537-B188-AA50100DDD94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D7872-0623-4A86-AE00-1C71FBF1B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1FEE6-AD30-45EC-9C9A-DBB7E2BA6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6944-F410-4DFB-8B69-497DBB467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598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93124-8EA5-4C32-9A66-4E6C3B3195D5}" type="datetime1">
              <a:rPr lang="en-US" smtClean="0"/>
              <a:t>2/18/2022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84E93-C594-470D-AADA-3791C0B401B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81998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67" r:id="rId3"/>
    <p:sldLayoutId id="2147483668" r:id="rId4"/>
    <p:sldLayoutId id="2147483666" r:id="rId5"/>
    <p:sldLayoutId id="2147483669" r:id="rId6"/>
    <p:sldLayoutId id="2147483670" r:id="rId7"/>
  </p:sldLayoutIdLst>
  <p:hf hdr="0"/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377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4.wmf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7752184" y="6093296"/>
            <a:ext cx="3999153" cy="273873"/>
          </a:xfrm>
        </p:spPr>
        <p:txBody>
          <a:bodyPr/>
          <a:lstStyle/>
          <a:p>
            <a:r>
              <a:rPr lang="en-US" dirty="0"/>
              <a:t>PTT Digital</a:t>
            </a:r>
            <a:endParaRPr lang="th-T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984433" y="6439184"/>
            <a:ext cx="1766904" cy="273872"/>
          </a:xfrm>
        </p:spPr>
        <p:txBody>
          <a:bodyPr/>
          <a:lstStyle/>
          <a:p>
            <a:r>
              <a:rPr lang="en-US" dirty="0"/>
              <a:t>18 Feb 2022</a:t>
            </a:r>
            <a:endParaRPr lang="th-TH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-179717" y="5612633"/>
            <a:ext cx="11937483" cy="552671"/>
          </a:xfrm>
        </p:spPr>
        <p:txBody>
          <a:bodyPr/>
          <a:lstStyle/>
          <a:p>
            <a:pPr algn="r"/>
            <a:r>
              <a:rPr lang="en-US" sz="2400" dirty="0"/>
              <a:t>GSP Digital Allocation: Compare Requirement</a:t>
            </a:r>
          </a:p>
        </p:txBody>
      </p:sp>
    </p:spTree>
    <p:extLst>
      <p:ext uri="{BB962C8B-B14F-4D97-AF65-F5344CB8AC3E}">
        <p14:creationId xmlns:p14="http://schemas.microsoft.com/office/powerpoint/2010/main" val="837739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85FC7C-C857-462A-A49A-F855975005B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3D9E39-2D2F-44E1-8AF9-43102132A9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8. </a:t>
            </a:r>
            <a:r>
              <a:rPr lang="th-TH" dirty="0"/>
              <a:t>ส่วนรายงาน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4F18F-7C3F-41E0-B46E-B49BB93C6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26" y="1325194"/>
            <a:ext cx="6984761" cy="5916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204B91-E470-4513-8091-93292480E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30" y="1905116"/>
            <a:ext cx="4248472" cy="2770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DB547F-C6FB-41FF-9B82-B9BEBEBB2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06" y="2228163"/>
            <a:ext cx="4966915" cy="2252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B1E7E1-82AA-482C-A1FE-5191D335D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606" y="2549329"/>
            <a:ext cx="4765270" cy="2828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B5E337-49BE-4570-A059-D375413B7370}"/>
              </a:ext>
            </a:extLst>
          </p:cNvPr>
          <p:cNvSpPr txBox="1"/>
          <p:nvPr/>
        </p:nvSpPr>
        <p:spPr>
          <a:xfrm>
            <a:off x="8537416" y="1143958"/>
            <a:ext cx="34628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u="sng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ปัจจุบัน</a:t>
            </a:r>
          </a:p>
          <a:p>
            <a:r>
              <a:rPr lang="th-TH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รายงานเพิ่มรายงาน </a:t>
            </a:r>
            <a:r>
              <a:rPr lang="en-US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Cal Margin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3F31C2-C8F8-41B8-ABDE-2E2DAD52E8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3231" y="1820744"/>
            <a:ext cx="1920686" cy="470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242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9EDDF4-09C9-437D-9E94-1FACED81682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4E422C-9692-4A1E-B345-F01762077398}"/>
              </a:ext>
            </a:extLst>
          </p:cNvPr>
          <p:cNvSpPr txBox="1">
            <a:spLocks/>
          </p:cNvSpPr>
          <p:nvPr/>
        </p:nvSpPr>
        <p:spPr>
          <a:xfrm>
            <a:off x="911424" y="2420888"/>
            <a:ext cx="9889094" cy="115212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2800" dirty="0">
                <a:solidFill>
                  <a:srgbClr val="0070C0"/>
                </a:solidFill>
              </a:rPr>
              <a:t>เอกสารประกอบ จากทาง </a:t>
            </a:r>
            <a:r>
              <a:rPr lang="en-US" sz="2800" dirty="0">
                <a:solidFill>
                  <a:srgbClr val="0070C0"/>
                </a:solidFill>
              </a:rPr>
              <a:t>Development </a:t>
            </a:r>
            <a:r>
              <a:rPr lang="th-TH" sz="2800" dirty="0">
                <a:solidFill>
                  <a:srgbClr val="0070C0"/>
                </a:solidFill>
              </a:rPr>
              <a:t>ที่มีการประเมิน </a:t>
            </a:r>
            <a:r>
              <a:rPr lang="en-US" sz="2800" dirty="0">
                <a:solidFill>
                  <a:srgbClr val="0070C0"/>
                </a:solidFill>
              </a:rPr>
              <a:t>Features </a:t>
            </a:r>
            <a:r>
              <a:rPr lang="en-US" sz="2800" dirty="0" err="1">
                <a:solidFill>
                  <a:srgbClr val="0070C0"/>
                </a:solidFill>
              </a:rPr>
              <a:t>Manday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th-TH" sz="2800" dirty="0">
                <a:solidFill>
                  <a:srgbClr val="0070C0"/>
                </a:solidFill>
              </a:rPr>
              <a:t>ที่ใช้ในการพัฒนาระบบนี้</a:t>
            </a:r>
            <a:endParaRPr 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941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6473B7-13FE-43C2-90C5-03C6561A2F4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512B4-8C35-416F-9BE9-97EDE0729A4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9376" y="172125"/>
            <a:ext cx="9889094" cy="360040"/>
          </a:xfrm>
        </p:spPr>
        <p:txBody>
          <a:bodyPr/>
          <a:lstStyle/>
          <a:p>
            <a:r>
              <a:rPr lang="th-TH" dirty="0"/>
              <a:t>เอกสารประเมิน </a:t>
            </a:r>
            <a:r>
              <a:rPr lang="en-US" dirty="0" err="1"/>
              <a:t>Manday</a:t>
            </a:r>
            <a:r>
              <a:rPr lang="en-US" dirty="0"/>
              <a:t> </a:t>
            </a:r>
            <a:r>
              <a:rPr lang="th-TH" dirty="0"/>
              <a:t>ของทีมโปรแกรมเมอร์ วันที่ </a:t>
            </a:r>
            <a:r>
              <a:rPr lang="en-US" dirty="0"/>
              <a:t>16/02/2564</a:t>
            </a:r>
            <a:r>
              <a:rPr lang="th-TH" dirty="0"/>
              <a:t>  </a:t>
            </a:r>
            <a:endParaRPr lang="en-US" dirty="0"/>
          </a:p>
          <a:p>
            <a:r>
              <a:rPr lang="en-US" dirty="0"/>
              <a:t>(</a:t>
            </a:r>
            <a:r>
              <a:rPr lang="th-TH" dirty="0"/>
              <a:t>ไม่รวมฝั่ง</a:t>
            </a:r>
            <a:r>
              <a:rPr lang="en-US" dirty="0"/>
              <a:t>Optimize Engine)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76D05E-0E98-4DE7-A377-6F4F8EE05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43" y="1054010"/>
            <a:ext cx="3964278" cy="14388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1C7E19-2B77-4070-BB05-7DD0B3611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2492896"/>
            <a:ext cx="6826790" cy="4308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5525A6-E30A-4C51-9D40-4BB646EC0B84}"/>
              </a:ext>
            </a:extLst>
          </p:cNvPr>
          <p:cNvSpPr txBox="1"/>
          <p:nvPr/>
        </p:nvSpPr>
        <p:spPr>
          <a:xfrm>
            <a:off x="5297662" y="1196752"/>
            <a:ext cx="52934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800" u="sng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ข้อสังเกตุ</a:t>
            </a:r>
          </a:p>
          <a:p>
            <a:r>
              <a:rPr lang="en-US" sz="18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1) </a:t>
            </a:r>
            <a:r>
              <a:rPr lang="th-TH" sz="18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การประเมินในส่วน </a:t>
            </a:r>
            <a:r>
              <a:rPr lang="en-US" sz="18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Transaction </a:t>
            </a:r>
            <a:r>
              <a:rPr lang="th-TH" sz="18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จะเป็นการ </a:t>
            </a:r>
            <a:r>
              <a:rPr lang="en-US" sz="18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Import Excel </a:t>
            </a:r>
            <a:r>
              <a:rPr lang="th-TH" sz="18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เท่านั้น</a:t>
            </a:r>
          </a:p>
          <a:p>
            <a:r>
              <a:rPr lang="en-US" sz="18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2) </a:t>
            </a:r>
            <a:r>
              <a:rPr lang="th-TH" sz="18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ระบบจะใช้ </a:t>
            </a:r>
            <a:r>
              <a:rPr lang="en-US" sz="1800" dirty="0" err="1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Manday</a:t>
            </a:r>
            <a:r>
              <a:rPr lang="en-US" sz="18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r>
              <a:rPr lang="th-TH" sz="18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มากสุดในส่วน </a:t>
            </a:r>
            <a:r>
              <a:rPr lang="en-US" sz="18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Report </a:t>
            </a:r>
            <a:r>
              <a:rPr lang="th-TH" sz="18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ซึ่งปัจจุบันยังไม่มีการพัฒนาส่วนนี้</a:t>
            </a:r>
            <a:endParaRPr lang="en-US" sz="1800" dirty="0">
              <a:solidFill>
                <a:srgbClr val="FF0000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99092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9EDDF4-09C9-437D-9E94-1FACED81682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4E422C-9692-4A1E-B345-F01762077398}"/>
              </a:ext>
            </a:extLst>
          </p:cNvPr>
          <p:cNvSpPr txBox="1">
            <a:spLocks/>
          </p:cNvSpPr>
          <p:nvPr/>
        </p:nvSpPr>
        <p:spPr>
          <a:xfrm>
            <a:off x="911424" y="2420888"/>
            <a:ext cx="9889094" cy="115212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200" dirty="0">
                <a:solidFill>
                  <a:srgbClr val="0070C0"/>
                </a:solidFill>
              </a:rPr>
              <a:t>เปรียบเทียบการทำงานในระดับ </a:t>
            </a:r>
            <a:r>
              <a:rPr lang="en-US" sz="3200" dirty="0">
                <a:solidFill>
                  <a:srgbClr val="0070C0"/>
                </a:solidFill>
              </a:rPr>
              <a:t>Work Flow</a:t>
            </a:r>
          </a:p>
        </p:txBody>
      </p:sp>
    </p:spTree>
    <p:extLst>
      <p:ext uri="{BB962C8B-B14F-4D97-AF65-F5344CB8AC3E}">
        <p14:creationId xmlns:p14="http://schemas.microsoft.com/office/powerpoint/2010/main" val="809628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869698-1D6D-45C5-8DD6-922D5CB73D9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F1E979-93F9-4D0F-A738-9D3EE4043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316" y="44624"/>
            <a:ext cx="38909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735AB19-21A7-426D-A8AB-6FEC42608A82}"/>
              </a:ext>
            </a:extLst>
          </p:cNvPr>
          <p:cNvSpPr txBox="1">
            <a:spLocks/>
          </p:cNvSpPr>
          <p:nvPr/>
        </p:nvSpPr>
        <p:spPr>
          <a:xfrm>
            <a:off x="-384720" y="260648"/>
            <a:ext cx="3528392" cy="43204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rgbClr val="0070C0"/>
                </a:solidFill>
              </a:rPr>
              <a:t>Flow </a:t>
            </a:r>
            <a:r>
              <a:rPr lang="th-TH" sz="3200" dirty="0">
                <a:solidFill>
                  <a:srgbClr val="0070C0"/>
                </a:solidFill>
              </a:rPr>
              <a:t>ปัจจุบัน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41480C4-A222-486C-89E3-5AAC9C76B8A2}"/>
              </a:ext>
            </a:extLst>
          </p:cNvPr>
          <p:cNvSpPr txBox="1">
            <a:spLocks/>
          </p:cNvSpPr>
          <p:nvPr/>
        </p:nvSpPr>
        <p:spPr>
          <a:xfrm>
            <a:off x="7392144" y="2564904"/>
            <a:ext cx="4267297" cy="6480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1200" dirty="0">
                <a:solidFill>
                  <a:srgbClr val="0070C0"/>
                </a:solidFill>
              </a:rPr>
              <a:t>สามารถคลิกเพื่อดูรูปใหญ่ได้จากไฟล์ </a:t>
            </a:r>
          </a:p>
          <a:p>
            <a:pPr algn="ctr"/>
            <a:r>
              <a:rPr lang="en-US" sz="1200" dirty="0">
                <a:solidFill>
                  <a:srgbClr val="0070C0"/>
                </a:solidFill>
              </a:rPr>
              <a:t>Allocation System Flow V001.html</a:t>
            </a:r>
            <a:r>
              <a:rPr lang="th-TH" sz="1200" dirty="0">
                <a:solidFill>
                  <a:srgbClr val="0070C0"/>
                </a:solidFill>
              </a:rPr>
              <a:t> .</a:t>
            </a:r>
            <a:r>
              <a:rPr lang="en-US" sz="1200" dirty="0">
                <a:solidFill>
                  <a:srgbClr val="0070C0"/>
                </a:solidFill>
              </a:rPr>
              <a:t>html </a:t>
            </a:r>
            <a:r>
              <a:rPr lang="th-TH" sz="1200" dirty="0">
                <a:solidFill>
                  <a:srgbClr val="0070C0"/>
                </a:solidFill>
              </a:rPr>
              <a:t>ที่แนบไปค่ะ</a:t>
            </a:r>
            <a:endParaRPr lang="en-US" sz="1200" dirty="0">
              <a:solidFill>
                <a:srgbClr val="0070C0"/>
              </a:solidFill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4D380FC-71D9-4431-AB4B-20D879E869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5989684"/>
              </p:ext>
            </p:extLst>
          </p:nvPr>
        </p:nvGraphicFramePr>
        <p:xfrm>
          <a:off x="7423053" y="1484784"/>
          <a:ext cx="3891752" cy="9612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Packager Shell Object" showAsIcon="1" r:id="rId4" imgW="1851480" imgH="456480" progId="Package">
                  <p:embed/>
                </p:oleObj>
              </mc:Choice>
              <mc:Fallback>
                <p:oleObj name="Packager Shell Object" showAsIcon="1" r:id="rId4" imgW="1851480" imgH="456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23053" y="1484784"/>
                        <a:ext cx="3891752" cy="9612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8019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869698-1D6D-45C5-8DD6-922D5CB73D9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735AB19-21A7-426D-A8AB-6FEC42608A82}"/>
              </a:ext>
            </a:extLst>
          </p:cNvPr>
          <p:cNvSpPr txBox="1">
            <a:spLocks/>
          </p:cNvSpPr>
          <p:nvPr/>
        </p:nvSpPr>
        <p:spPr>
          <a:xfrm>
            <a:off x="-384720" y="260648"/>
            <a:ext cx="3528392" cy="43204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rgbClr val="0070C0"/>
                </a:solidFill>
              </a:rPr>
              <a:t>Flow </a:t>
            </a:r>
            <a:r>
              <a:rPr lang="th-TH" sz="3200" dirty="0">
                <a:solidFill>
                  <a:srgbClr val="0070C0"/>
                </a:solidFill>
              </a:rPr>
              <a:t>เดิม</a:t>
            </a:r>
            <a:endParaRPr lang="en-US" sz="3200" dirty="0">
              <a:solidFill>
                <a:srgbClr val="0070C0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9C5A32B-C937-478C-965D-17A47CB71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-65667"/>
            <a:ext cx="2880063" cy="662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045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869698-1D6D-45C5-8DD6-922D5CB73D9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F1E979-93F9-4D0F-A738-9D3EE4043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5" y="0"/>
            <a:ext cx="3620518" cy="638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735AB19-21A7-426D-A8AB-6FEC42608A82}"/>
              </a:ext>
            </a:extLst>
          </p:cNvPr>
          <p:cNvSpPr txBox="1">
            <a:spLocks/>
          </p:cNvSpPr>
          <p:nvPr/>
        </p:nvSpPr>
        <p:spPr>
          <a:xfrm>
            <a:off x="-384720" y="260648"/>
            <a:ext cx="3528392" cy="43204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rgbClr val="0070C0"/>
                </a:solidFill>
              </a:rPr>
              <a:t>Flow </a:t>
            </a:r>
            <a:r>
              <a:rPr lang="th-TH" sz="3200" dirty="0">
                <a:solidFill>
                  <a:srgbClr val="0070C0"/>
                </a:solidFill>
              </a:rPr>
              <a:t>ปัจจุบัน</a:t>
            </a:r>
            <a:endParaRPr 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023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9EDDF4-09C9-437D-9E94-1FACED81682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4E422C-9692-4A1E-B345-F01762077398}"/>
              </a:ext>
            </a:extLst>
          </p:cNvPr>
          <p:cNvSpPr txBox="1">
            <a:spLocks/>
          </p:cNvSpPr>
          <p:nvPr/>
        </p:nvSpPr>
        <p:spPr>
          <a:xfrm>
            <a:off x="911424" y="2420888"/>
            <a:ext cx="9889094" cy="115212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2800" dirty="0">
                <a:solidFill>
                  <a:srgbClr val="0070C0"/>
                </a:solidFill>
              </a:rPr>
              <a:t>อ้างอิง เมนูการใช้งานบนระบบปัจจุบัน</a:t>
            </a:r>
            <a:endParaRPr 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602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A0B9E71-F27B-486B-89FB-1F08F67136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397219"/>
              </p:ext>
            </p:extLst>
          </p:nvPr>
        </p:nvGraphicFramePr>
        <p:xfrm>
          <a:off x="407368" y="116632"/>
          <a:ext cx="11521280" cy="854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4163">
                  <a:extLst>
                    <a:ext uri="{9D8B030D-6E8A-4147-A177-3AD203B41FA5}">
                      <a16:colId xmlns:a16="http://schemas.microsoft.com/office/drawing/2014/main" val="21399224"/>
                    </a:ext>
                  </a:extLst>
                </a:gridCol>
                <a:gridCol w="3056975">
                  <a:extLst>
                    <a:ext uri="{9D8B030D-6E8A-4147-A177-3AD203B41FA5}">
                      <a16:colId xmlns:a16="http://schemas.microsoft.com/office/drawing/2014/main" val="766914574"/>
                    </a:ext>
                  </a:extLst>
                </a:gridCol>
                <a:gridCol w="7630142">
                  <a:extLst>
                    <a:ext uri="{9D8B030D-6E8A-4147-A177-3AD203B41FA5}">
                      <a16:colId xmlns:a16="http://schemas.microsoft.com/office/drawing/2014/main" val="38072318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เมนูปัจจุบันใน 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Web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เปรียบเทีบบกับ 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Proposal</a:t>
                      </a:r>
                    </a:p>
                    <a:p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อ้างอิงเอกสารเลขที่ 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“POT211181_4-0712202110481669 (1).pdf”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96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Supply Plan &gt;&gt; Ability Rayong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มีรายละเอียดใน 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Proposal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27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Supply Plan &gt;&gt; Ability KHM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มีรายละเอียดใน 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Proposal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966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Supply Plan &gt;&gt; Ability </a:t>
                      </a:r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โรงกลั่น</a:t>
                      </a:r>
                      <a:endParaRPr lang="en-US" sz="1600" dirty="0">
                        <a:latin typeface="Browallia New" panose="020B0604020202020204" pitchFamily="34" charset="-34"/>
                        <a:ea typeface="Tahoma" panose="020B0604030504040204" pitchFamily="34" charset="0"/>
                        <a:cs typeface="Browallia New" panose="020B0604020202020204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มีรายละเอียดใน 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Proposal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993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Supply Plan &gt;&gt; Ability Pentane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ไม่พบรายละเอียดใน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Proposal</a:t>
                      </a:r>
                      <a:r>
                        <a:rPr lang="th-TH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 </a:t>
                      </a:r>
                    </a:p>
                    <a:p>
                      <a:r>
                        <a:rPr lang="th-TH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ทำแล้วใน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CR1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763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Reference Price &gt;&gt;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600" dirty="0">
                          <a:solidFill>
                            <a:schemeClr val="accent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มีรายละเอียดใน </a:t>
                      </a:r>
                      <a:r>
                        <a:rPr lang="en-US" sz="1600" dirty="0">
                          <a:solidFill>
                            <a:schemeClr val="accent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Proposal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600" dirty="0">
                          <a:solidFill>
                            <a:schemeClr val="accent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แต่เป็นอีกรูปแบบต่างจากที่ประเมิน</a:t>
                      </a:r>
                      <a:endParaRPr lang="en-US" sz="1600" dirty="0">
                        <a:solidFill>
                          <a:schemeClr val="accent1"/>
                        </a:solidFill>
                        <a:latin typeface="Browallia New" panose="020B0604020202020204" pitchFamily="34" charset="-34"/>
                        <a:ea typeface="Tahoma" panose="020B0604030504040204" pitchFamily="34" charset="0"/>
                        <a:cs typeface="Browallia New" panose="020B0604020202020204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78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Reference Price &gt;&gt; Reference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solidFill>
                            <a:srgbClr val="00206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มีรายละเอียดใน </a:t>
                      </a:r>
                      <a:r>
                        <a:rPr lang="en-US" sz="1600" dirty="0">
                          <a:solidFill>
                            <a:srgbClr val="00206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Proposal</a:t>
                      </a:r>
                    </a:p>
                    <a:p>
                      <a:r>
                        <a:rPr lang="th-TH" sz="1600" dirty="0">
                          <a:solidFill>
                            <a:srgbClr val="00206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แต่เป็นอีกรูปแบบต่างจากที่ประเมิน</a:t>
                      </a:r>
                      <a:endParaRPr lang="en-US" sz="1600" dirty="0">
                        <a:solidFill>
                          <a:srgbClr val="002060"/>
                        </a:solidFill>
                        <a:latin typeface="Browallia New" panose="020B0604020202020204" pitchFamily="34" charset="-34"/>
                        <a:ea typeface="Tahoma" panose="020B0604030504040204" pitchFamily="34" charset="0"/>
                        <a:cs typeface="Browallia New" panose="020B0604020202020204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21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7.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Optimize &amp; Result &gt;&gt; Cal margin($ Ton)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solidFill>
                            <a:schemeClr val="accent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มีรายละเอียดใน </a:t>
                      </a:r>
                      <a:r>
                        <a:rPr lang="en-US" sz="1600" dirty="0">
                          <a:solidFill>
                            <a:schemeClr val="accent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Proposal</a:t>
                      </a:r>
                    </a:p>
                    <a:p>
                      <a:r>
                        <a:rPr lang="th-TH" sz="1600" dirty="0">
                          <a:solidFill>
                            <a:schemeClr val="accent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แต่เป็นในรุปแบบการ </a:t>
                      </a:r>
                      <a:r>
                        <a:rPr lang="en-US" sz="1600" dirty="0">
                          <a:solidFill>
                            <a:schemeClr val="accent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Import Excel </a:t>
                      </a:r>
                      <a:r>
                        <a:rPr lang="th-TH" sz="1600" dirty="0">
                          <a:solidFill>
                            <a:schemeClr val="accent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เท่านั้น ปัจจุบันระบบคำนวณให้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13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8.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Optimize &amp; Result &gt;&gt; M7 Demand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600" dirty="0">
                          <a:solidFill>
                            <a:schemeClr val="accent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มีรายละเอียดใน </a:t>
                      </a:r>
                      <a:r>
                        <a:rPr lang="en-US" sz="1600" dirty="0">
                          <a:solidFill>
                            <a:schemeClr val="accent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Proposal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600" dirty="0">
                          <a:solidFill>
                            <a:schemeClr val="accent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แต่เป็นส่วนที่อยู่ในรายงาน </a:t>
                      </a:r>
                      <a:r>
                        <a:rPr lang="en-US" sz="1600" dirty="0">
                          <a:solidFill>
                            <a:schemeClr val="accent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Inform OR </a:t>
                      </a:r>
                      <a:r>
                        <a:rPr lang="th-TH" sz="1600" dirty="0">
                          <a:solidFill>
                            <a:schemeClr val="accent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ปัจจุบันพบว่าจะต้อง </a:t>
                      </a:r>
                      <a:r>
                        <a:rPr lang="en-US" sz="1600" dirty="0">
                          <a:solidFill>
                            <a:schemeClr val="accent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Input </a:t>
                      </a:r>
                      <a:r>
                        <a:rPr lang="th-TH" sz="1600" dirty="0">
                          <a:solidFill>
                            <a:schemeClr val="accent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ข้อมูลส่วนนี้เพิ่มเติม</a:t>
                      </a:r>
                      <a:endParaRPr lang="en-US" sz="1600" dirty="0">
                        <a:solidFill>
                          <a:schemeClr val="accent1"/>
                        </a:solidFill>
                        <a:latin typeface="Browallia New" panose="020B0604020202020204" pitchFamily="34" charset="-34"/>
                        <a:ea typeface="Tahoma" panose="020B0604030504040204" pitchFamily="34" charset="0"/>
                        <a:cs typeface="Browallia New" panose="020B0604020202020204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372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9.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Optimize &amp; Result &gt;&gt;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solidFill>
                            <a:schemeClr val="accent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มีรายละเอียดใน </a:t>
                      </a:r>
                      <a:r>
                        <a:rPr lang="en-US" sz="1600" dirty="0">
                          <a:solidFill>
                            <a:schemeClr val="accent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Proposal</a:t>
                      </a:r>
                    </a:p>
                    <a:p>
                      <a:r>
                        <a:rPr lang="th-TH" sz="1600" dirty="0">
                          <a:solidFill>
                            <a:schemeClr val="accent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เดิมจะให้ </a:t>
                      </a:r>
                      <a:r>
                        <a:rPr lang="en-US" sz="1600" dirty="0">
                          <a:solidFill>
                            <a:schemeClr val="accent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User Download Excel </a:t>
                      </a:r>
                      <a:r>
                        <a:rPr lang="th-TH" sz="1600" dirty="0">
                          <a:solidFill>
                            <a:schemeClr val="accent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มาเพื่อดู </a:t>
                      </a:r>
                      <a:r>
                        <a:rPr lang="en-US" sz="1600" dirty="0">
                          <a:solidFill>
                            <a:schemeClr val="accent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Result </a:t>
                      </a:r>
                      <a:r>
                        <a:rPr lang="th-TH" sz="1600" dirty="0">
                          <a:solidFill>
                            <a:schemeClr val="accent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ปัจจุบันระบบให้ </a:t>
                      </a:r>
                      <a:r>
                        <a:rPr lang="en-US" sz="1600" dirty="0">
                          <a:solidFill>
                            <a:schemeClr val="accent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monitor </a:t>
                      </a:r>
                      <a:r>
                        <a:rPr lang="th-TH" sz="1600" dirty="0">
                          <a:solidFill>
                            <a:schemeClr val="accent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บนเว็บได้เลย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589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10.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Optimize &amp; Result &gt;&gt; Summary</a:t>
                      </a:r>
                      <a:endParaRPr lang="th-TH" sz="1600" dirty="0">
                        <a:latin typeface="Browallia New" panose="020B0604020202020204" pitchFamily="34" charset="-34"/>
                        <a:ea typeface="Tahoma" panose="020B0604030504040204" pitchFamily="34" charset="0"/>
                        <a:cs typeface="Browallia New" panose="020B0604020202020204" pitchFamily="34" charset="-34"/>
                      </a:endParaRPr>
                    </a:p>
                    <a:p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(</a:t>
                      </a:r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รูปแบบตามไฟล์ 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Calc Margin_24May2021.xlsx)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ไม่พบรายละเอียดใน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Proposal</a:t>
                      </a:r>
                      <a:endParaRPr lang="en-US" sz="1600" dirty="0">
                        <a:latin typeface="Browallia New" panose="020B0604020202020204" pitchFamily="34" charset="-34"/>
                        <a:ea typeface="Tahoma" panose="020B0604030504040204" pitchFamily="34" charset="0"/>
                        <a:cs typeface="Browallia New" panose="020B0604020202020204" pitchFamily="34" charset="-34"/>
                      </a:endParaRPr>
                    </a:p>
                    <a:p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เนื่องจากเดิมจะนำไฟล์ดังกล่าวเข้าระบบ ปัจจุบันพบว่าไฟล์ดังกล่าวคือ 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004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11.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Optimize &amp; Result &gt;&gt; Merge </a:t>
                      </a:r>
                      <a:r>
                        <a:rPr lang="en-US" sz="1600" dirty="0" err="1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Allo</a:t>
                      </a:r>
                      <a:endParaRPr lang="en-US" sz="1600" dirty="0">
                        <a:latin typeface="Browallia New" panose="020B0604020202020204" pitchFamily="34" charset="-34"/>
                        <a:ea typeface="Tahoma" panose="020B0604030504040204" pitchFamily="34" charset="0"/>
                        <a:cs typeface="Browallia New" panose="020B0604020202020204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solidFill>
                            <a:schemeClr val="accent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มีรายละเอียดใน </a:t>
                      </a:r>
                      <a:r>
                        <a:rPr lang="en-US" sz="1600" dirty="0">
                          <a:solidFill>
                            <a:schemeClr val="accent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Proposal</a:t>
                      </a:r>
                    </a:p>
                    <a:p>
                      <a:r>
                        <a:rPr lang="th-TH" sz="1600" dirty="0">
                          <a:solidFill>
                            <a:schemeClr val="accent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เดิมจะให้ </a:t>
                      </a:r>
                      <a:r>
                        <a:rPr lang="en-US" sz="1600" dirty="0">
                          <a:solidFill>
                            <a:schemeClr val="accent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User Download Excel</a:t>
                      </a:r>
                      <a:r>
                        <a:rPr lang="th-TH" sz="1600" dirty="0">
                          <a:solidFill>
                            <a:schemeClr val="accent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 มาเพื่อแก้ไขข้อมูล</a:t>
                      </a:r>
                      <a:endParaRPr lang="en-US" sz="1600" dirty="0">
                        <a:solidFill>
                          <a:schemeClr val="accent1"/>
                        </a:solidFill>
                        <a:latin typeface="Browallia New" panose="020B0604020202020204" pitchFamily="34" charset="-34"/>
                        <a:ea typeface="Tahoma" panose="020B0604030504040204" pitchFamily="34" charset="0"/>
                        <a:cs typeface="Browallia New" panose="020B0604020202020204" pitchFamily="34" charset="-34"/>
                      </a:endParaRPr>
                    </a:p>
                    <a:p>
                      <a:endParaRPr lang="th-TH" sz="1600" dirty="0">
                        <a:solidFill>
                          <a:schemeClr val="accent1"/>
                        </a:solidFill>
                        <a:latin typeface="Browallia New" panose="020B0604020202020204" pitchFamily="34" charset="-34"/>
                        <a:ea typeface="Tahoma" panose="020B0604030504040204" pitchFamily="34" charset="0"/>
                        <a:cs typeface="Browallia New" panose="020B0604020202020204" pitchFamily="34" charset="-34"/>
                      </a:endParaRPr>
                    </a:p>
                    <a:p>
                      <a:r>
                        <a:rPr lang="th-TH" sz="1600" dirty="0">
                          <a:solidFill>
                            <a:schemeClr val="accent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มีรายละเอียดใน </a:t>
                      </a:r>
                      <a:r>
                        <a:rPr lang="en-US" sz="1600" dirty="0">
                          <a:solidFill>
                            <a:schemeClr val="accent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CR1 </a:t>
                      </a:r>
                      <a:r>
                        <a:rPr lang="th-TH" sz="1600" dirty="0">
                          <a:solidFill>
                            <a:schemeClr val="accent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ระบุว่าให้ทำผ่านเว็บได้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34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12.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Inventory &amp; LR Constrain &gt;&gt; Tank Cap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ไม่พบรายละเอียดใน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Proposal </a:t>
                      </a:r>
                      <a:r>
                        <a:rPr lang="th-TH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ส่วนรับข้อมูล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Input</a:t>
                      </a:r>
                    </a:p>
                    <a:p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แต่มีการกล่าวถึงอยู่ใน 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Proposal </a:t>
                      </a:r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ข้อที่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 </a:t>
                      </a:r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3. ส่วนประมวลผลข้อมูล (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Optimization engine)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87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13.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Inventory &amp; LR Constrain &gt;&gt; LR By Legal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ไม่พบรายละเอียดใน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Proposal </a:t>
                      </a:r>
                      <a:r>
                        <a:rPr lang="th-TH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ส่วนรับข้อมูล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Input</a:t>
                      </a:r>
                    </a:p>
                    <a:p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แต่มีการกล่าวถึงอยู่ใน 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Proposal </a:t>
                      </a:r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ข้อที่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 </a:t>
                      </a:r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3. ส่วนประมวลผลข้อมูล (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Optimization engine)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9226650"/>
                  </a:ext>
                </a:extLst>
              </a:tr>
              <a:tr h="261400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14.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Inventory &amp; LR Constrain &gt;&gt; Depot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ไม่พบรายละเอียดใน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Proposal </a:t>
                      </a:r>
                      <a:r>
                        <a:rPr lang="th-TH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ส่วนรับข้อมูล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Input</a:t>
                      </a:r>
                    </a:p>
                    <a:p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แต่มีการกล่าวถึงอยู่ใน 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Proposal </a:t>
                      </a:r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ข้อที่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 </a:t>
                      </a:r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3. ส่วนประมวลผลข้อมูล (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Optimization engine)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176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8120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A0B9E71-F27B-486B-89FB-1F08F67136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314191"/>
              </p:ext>
            </p:extLst>
          </p:nvPr>
        </p:nvGraphicFramePr>
        <p:xfrm>
          <a:off x="335360" y="116632"/>
          <a:ext cx="11300059" cy="722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146">
                  <a:extLst>
                    <a:ext uri="{9D8B030D-6E8A-4147-A177-3AD203B41FA5}">
                      <a16:colId xmlns:a16="http://schemas.microsoft.com/office/drawing/2014/main" val="21399224"/>
                    </a:ext>
                  </a:extLst>
                </a:gridCol>
                <a:gridCol w="3502334">
                  <a:extLst>
                    <a:ext uri="{9D8B030D-6E8A-4147-A177-3AD203B41FA5}">
                      <a16:colId xmlns:a16="http://schemas.microsoft.com/office/drawing/2014/main" val="766914574"/>
                    </a:ext>
                  </a:extLst>
                </a:gridCol>
                <a:gridCol w="6979579">
                  <a:extLst>
                    <a:ext uri="{9D8B030D-6E8A-4147-A177-3AD203B41FA5}">
                      <a16:colId xmlns:a16="http://schemas.microsoft.com/office/drawing/2014/main" val="38072318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เมนูปัจจุบันใน 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Web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เปรียบเทีบบกับ 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Proposal</a:t>
                      </a:r>
                    </a:p>
                    <a:p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อ้างอิงเอกสารเลขที่ “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POT211181_4-0712202110481669 (1).pdf”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96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15.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Customer Constrain &gt;&gt; Customer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ไม่พบรายละเอียดใน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Proposal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600" dirty="0">
                          <a:solidFill>
                            <a:schemeClr val="tx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แต่ระบบควรจะมีเพื่อใช้แยกลูกค้า</a:t>
                      </a:r>
                      <a:endParaRPr lang="en-US" sz="1600" dirty="0">
                        <a:solidFill>
                          <a:schemeClr val="tx1"/>
                        </a:solidFill>
                        <a:latin typeface="Browallia New" panose="020B0604020202020204" pitchFamily="34" charset="-34"/>
                        <a:ea typeface="Tahoma" panose="020B0604030504040204" pitchFamily="34" charset="0"/>
                        <a:cs typeface="Browallia New" panose="020B0604020202020204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27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16.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Customer Constrain &gt;&gt; Contract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ไม่พบรายละเอียดใน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Proposal </a:t>
                      </a:r>
                      <a:r>
                        <a:rPr lang="th-TH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ส่วนรับข้อมูล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Input</a:t>
                      </a:r>
                    </a:p>
                    <a:p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แต่มีการกล่าวถึงอยู่ใน 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Proposal </a:t>
                      </a:r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ข้อที่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 </a:t>
                      </a:r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3. ส่วนประมวลผลข้อมูล (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Optimization engine)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966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17.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Customer Constrain &gt;&gt; Volume Constrain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ไม่พบรายละเอียดใน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Proposal </a:t>
                      </a:r>
                      <a:r>
                        <a:rPr lang="th-TH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ส่วนรับข้อมูล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Input</a:t>
                      </a:r>
                    </a:p>
                    <a:p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แต่มีการกล่าวถึงอยู่ใน 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Proposal </a:t>
                      </a:r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ข้อที่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 </a:t>
                      </a:r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3. ส่วนประมวลผลข้อมูล (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Optimization engine)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993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18.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Customer Constrain &gt;&gt; Turn Around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ไม่พบรายละเอียดใน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Proposal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763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19.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Master &gt;&gt;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ไม่พบรายละเอียดใน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Proposal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78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20.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Master &gt;&gt; Source &amp; Delivery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ไม่พบรายละเอียดใน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Proposal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21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21.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Planning Report &gt;&gt; </a:t>
                      </a:r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แผนการผลิตอีเทน</a:t>
                      </a:r>
                      <a:endParaRPr lang="en-US" sz="1600" dirty="0">
                        <a:latin typeface="Browallia New" panose="020B0604020202020204" pitchFamily="34" charset="-34"/>
                        <a:ea typeface="Tahoma" panose="020B0604030504040204" pitchFamily="34" charset="0"/>
                        <a:cs typeface="Browallia New" panose="020B0604020202020204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มีรายละเอียดใน 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Proposal </a:t>
                      </a:r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แต่เป็นเพียงการดาวน์โหลด 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Excel </a:t>
                      </a:r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เท่านั้น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, </a:t>
                      </a:r>
                      <a:r>
                        <a:rPr lang="th-TH" sz="1600" i="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ปัจจุบัน</a:t>
                      </a:r>
                      <a:r>
                        <a:rPr lang="en-US" sz="1600" i="0" dirty="0">
                          <a:solidFill>
                            <a:srgbClr val="00206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 User </a:t>
                      </a:r>
                      <a:r>
                        <a:rPr lang="th-TH" sz="1600" i="0" dirty="0">
                          <a:solidFill>
                            <a:srgbClr val="00206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แจ้งว่าให้ระบบรองรับการ </a:t>
                      </a:r>
                      <a:r>
                        <a:rPr lang="en-US" sz="1600" i="0" dirty="0">
                          <a:solidFill>
                            <a:srgbClr val="00206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Monitor on web </a:t>
                      </a:r>
                      <a:r>
                        <a:rPr lang="th-TH" sz="1600" i="0" dirty="0">
                          <a:solidFill>
                            <a:srgbClr val="00206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และ </a:t>
                      </a:r>
                      <a:r>
                        <a:rPr lang="en-US" sz="1600" i="0" dirty="0">
                          <a:solidFill>
                            <a:srgbClr val="00206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Export report to excel </a:t>
                      </a:r>
                      <a:r>
                        <a:rPr lang="th-TH" sz="1600" i="0" dirty="0">
                          <a:solidFill>
                            <a:srgbClr val="00206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ได้</a:t>
                      </a:r>
                      <a:endParaRPr lang="en-US" sz="1600" i="0" dirty="0">
                        <a:solidFill>
                          <a:srgbClr val="002060"/>
                        </a:solidFill>
                        <a:latin typeface="Browallia New" panose="020B0604020202020204" pitchFamily="34" charset="-34"/>
                        <a:ea typeface="Tahoma" panose="020B0604030504040204" pitchFamily="34" charset="0"/>
                        <a:cs typeface="Browallia New" panose="020B0604020202020204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13591"/>
                  </a:ext>
                </a:extLst>
              </a:tr>
              <a:tr h="148272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22.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Planning Report &gt;&gt; Inform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มีรายละเอียดใน 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Proposal </a:t>
                      </a:r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แต่เป็นเพียงการดาวน์โหลด 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Excel </a:t>
                      </a:r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เท่านั้น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, </a:t>
                      </a:r>
                      <a:r>
                        <a:rPr lang="th-TH" sz="1600" i="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ปัจจุบัน</a:t>
                      </a:r>
                      <a:r>
                        <a:rPr lang="en-US" sz="1600" i="0" dirty="0">
                          <a:solidFill>
                            <a:srgbClr val="00206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 User </a:t>
                      </a:r>
                      <a:r>
                        <a:rPr lang="th-TH" sz="1600" i="0" dirty="0">
                          <a:solidFill>
                            <a:srgbClr val="00206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แจ้งว่าให้ระบบรองรับการ </a:t>
                      </a:r>
                      <a:r>
                        <a:rPr lang="en-US" sz="1600" i="0" dirty="0">
                          <a:solidFill>
                            <a:srgbClr val="00206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Monitor on web </a:t>
                      </a:r>
                      <a:r>
                        <a:rPr lang="th-TH" sz="1600" i="0" dirty="0">
                          <a:solidFill>
                            <a:srgbClr val="00206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และ </a:t>
                      </a:r>
                      <a:r>
                        <a:rPr lang="en-US" sz="1600" i="0" dirty="0">
                          <a:solidFill>
                            <a:srgbClr val="00206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Export report to excel </a:t>
                      </a:r>
                      <a:r>
                        <a:rPr lang="th-TH" sz="1600" i="0" dirty="0">
                          <a:solidFill>
                            <a:srgbClr val="00206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ได้</a:t>
                      </a:r>
                      <a:endParaRPr lang="en-US" sz="1600" i="0" dirty="0">
                        <a:solidFill>
                          <a:srgbClr val="002060"/>
                        </a:solidFill>
                        <a:latin typeface="Browallia New" panose="020B0604020202020204" pitchFamily="34" charset="-34"/>
                        <a:ea typeface="Tahoma" panose="020B0604030504040204" pitchFamily="34" charset="0"/>
                        <a:cs typeface="Browallia New" panose="020B0604020202020204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372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23.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Planning Report &gt;&gt; LPG Rolling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มีรายละเอียดใน 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Proposal </a:t>
                      </a:r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แต่เป็นเพียงการดาวน์โหลด 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Excel </a:t>
                      </a:r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เท่านั้น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, </a:t>
                      </a:r>
                      <a:r>
                        <a:rPr lang="th-TH" sz="1600" i="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ปัจจุบัน</a:t>
                      </a:r>
                      <a:r>
                        <a:rPr lang="en-US" sz="1600" i="0" dirty="0">
                          <a:solidFill>
                            <a:srgbClr val="00206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 User </a:t>
                      </a:r>
                      <a:r>
                        <a:rPr lang="th-TH" sz="1600" i="0" dirty="0">
                          <a:solidFill>
                            <a:srgbClr val="00206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แจ้งว่าให้ระบบรองรับการ </a:t>
                      </a:r>
                      <a:r>
                        <a:rPr lang="en-US" sz="1600" i="0" dirty="0">
                          <a:solidFill>
                            <a:srgbClr val="00206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Monitor on web </a:t>
                      </a:r>
                      <a:r>
                        <a:rPr lang="th-TH" sz="1600" i="0" dirty="0">
                          <a:solidFill>
                            <a:srgbClr val="00206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และ </a:t>
                      </a:r>
                      <a:r>
                        <a:rPr lang="en-US" sz="1600" i="0" dirty="0">
                          <a:solidFill>
                            <a:srgbClr val="00206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Export report to excel </a:t>
                      </a:r>
                      <a:r>
                        <a:rPr lang="th-TH" sz="1600" i="0" dirty="0">
                          <a:solidFill>
                            <a:srgbClr val="00206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ได้</a:t>
                      </a:r>
                      <a:endParaRPr lang="en-US" sz="1600" i="0" dirty="0">
                        <a:solidFill>
                          <a:srgbClr val="002060"/>
                        </a:solidFill>
                        <a:latin typeface="Browallia New" panose="020B0604020202020204" pitchFamily="34" charset="-34"/>
                        <a:ea typeface="Tahoma" panose="020B0604030504040204" pitchFamily="34" charset="0"/>
                        <a:cs typeface="Browallia New" panose="020B0604020202020204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589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24.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Planning Report &gt;&gt; New Balance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มีรายละเอียดใน 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Proposal </a:t>
                      </a:r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แต่เป็นเพียงการดาวน์โหลด 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Excel </a:t>
                      </a:r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เท่านั้น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, </a:t>
                      </a:r>
                      <a:r>
                        <a:rPr lang="th-TH" sz="1600" i="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ปัจจุบัน</a:t>
                      </a:r>
                      <a:r>
                        <a:rPr lang="en-US" sz="1600" i="0" dirty="0">
                          <a:solidFill>
                            <a:srgbClr val="00206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 User </a:t>
                      </a:r>
                      <a:r>
                        <a:rPr lang="th-TH" sz="1600" i="0" dirty="0">
                          <a:solidFill>
                            <a:srgbClr val="00206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แจ้งว่าให้ระบบรองรับการ </a:t>
                      </a:r>
                      <a:r>
                        <a:rPr lang="en-US" sz="1600" i="0" dirty="0">
                          <a:solidFill>
                            <a:srgbClr val="00206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Monitor on web </a:t>
                      </a:r>
                      <a:r>
                        <a:rPr lang="th-TH" sz="1600" i="0" dirty="0">
                          <a:solidFill>
                            <a:srgbClr val="00206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และ </a:t>
                      </a:r>
                      <a:r>
                        <a:rPr lang="en-US" sz="1600" i="0" dirty="0">
                          <a:solidFill>
                            <a:srgbClr val="00206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Export report to excel </a:t>
                      </a:r>
                      <a:r>
                        <a:rPr lang="th-TH" sz="1600" i="0" dirty="0">
                          <a:solidFill>
                            <a:srgbClr val="00206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ได้</a:t>
                      </a:r>
                      <a:endParaRPr lang="en-US" sz="1600" i="0" dirty="0">
                        <a:solidFill>
                          <a:srgbClr val="002060"/>
                        </a:solidFill>
                        <a:latin typeface="Browallia New" panose="020B0604020202020204" pitchFamily="34" charset="-34"/>
                        <a:ea typeface="Tahoma" panose="020B0604030504040204" pitchFamily="34" charset="0"/>
                        <a:cs typeface="Browallia New" panose="020B0604020202020204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004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25.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System &gt;&gt;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Standard System (</a:t>
                      </a:r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ระบบควรจะมี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34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26.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System &gt;&gt; User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Standard System (</a:t>
                      </a:r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ระบบควรจะมี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87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27.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System &gt;&gt; Signature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ไม่พบรายละเอียดใน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Proposal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9226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28.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System &gt;&gt; Permission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Standard System (</a:t>
                      </a:r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ระบบควรจะมี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176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0319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FACF76-AACF-4793-AF23-7CE2A78F1DF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E5BEC21-57BA-4081-A532-762F6DFC7736}"/>
              </a:ext>
            </a:extLst>
          </p:cNvPr>
          <p:cNvSpPr txBox="1">
            <a:spLocks/>
          </p:cNvSpPr>
          <p:nvPr/>
        </p:nvSpPr>
        <p:spPr>
          <a:xfrm>
            <a:off x="695400" y="2348880"/>
            <a:ext cx="9889094" cy="36004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2800" dirty="0">
                <a:solidFill>
                  <a:srgbClr val="0070C0"/>
                </a:solidFill>
              </a:rPr>
              <a:t> ตรวจสอบ </a:t>
            </a:r>
            <a:r>
              <a:rPr lang="en-US" sz="2800" dirty="0">
                <a:solidFill>
                  <a:srgbClr val="0070C0"/>
                </a:solidFill>
              </a:rPr>
              <a:t>Requirement </a:t>
            </a:r>
            <a:r>
              <a:rPr lang="th-TH" sz="2800" dirty="0">
                <a:solidFill>
                  <a:srgbClr val="0070C0"/>
                </a:solidFill>
              </a:rPr>
              <a:t>ตาม </a:t>
            </a:r>
            <a:r>
              <a:rPr lang="en-US" sz="2800" dirty="0">
                <a:solidFill>
                  <a:srgbClr val="0070C0"/>
                </a:solidFill>
              </a:rPr>
              <a:t>Proposal </a:t>
            </a:r>
            <a:r>
              <a:rPr lang="th-TH" sz="2800" dirty="0">
                <a:solidFill>
                  <a:srgbClr val="0070C0"/>
                </a:solidFill>
              </a:rPr>
              <a:t>กับ ระบบปัจจุบัน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71CAD0-EBF0-48DB-9573-6D625AFA29E5}"/>
              </a:ext>
            </a:extLst>
          </p:cNvPr>
          <p:cNvSpPr txBox="1"/>
          <p:nvPr/>
        </p:nvSpPr>
        <p:spPr>
          <a:xfrm>
            <a:off x="2279576" y="3645468"/>
            <a:ext cx="6561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* </a:t>
            </a:r>
            <a:r>
              <a:rPr lang="th-TH" dirty="0">
                <a:solidFill>
                  <a:srgbClr val="0070C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อ้างอิงจาก อ้างอิง </a:t>
            </a:r>
            <a:r>
              <a:rPr lang="en-US" dirty="0">
                <a:solidFill>
                  <a:srgbClr val="0070C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PPS : POT211181_4-0712202110481669</a:t>
            </a:r>
          </a:p>
        </p:txBody>
      </p:sp>
    </p:spTree>
    <p:extLst>
      <p:ext uri="{BB962C8B-B14F-4D97-AF65-F5344CB8AC3E}">
        <p14:creationId xmlns:p14="http://schemas.microsoft.com/office/powerpoint/2010/main" val="549721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9EDDF4-09C9-437D-9E94-1FACED81682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4E422C-9692-4A1E-B345-F01762077398}"/>
              </a:ext>
            </a:extLst>
          </p:cNvPr>
          <p:cNvSpPr txBox="1">
            <a:spLocks/>
          </p:cNvSpPr>
          <p:nvPr/>
        </p:nvSpPr>
        <p:spPr>
          <a:xfrm>
            <a:off x="911424" y="2420888"/>
            <a:ext cx="9889094" cy="115212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2800" dirty="0">
                <a:solidFill>
                  <a:srgbClr val="0070C0"/>
                </a:solidFill>
              </a:rPr>
              <a:t>อ้างอิง หน้าจอการใช้งานบนระบบปัจจุบัน</a:t>
            </a:r>
            <a:endParaRPr 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849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DAB08FE-716B-4A5F-94F6-BCC17C5ED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121542"/>
              </p:ext>
            </p:extLst>
          </p:nvPr>
        </p:nvGraphicFramePr>
        <p:xfrm>
          <a:off x="445970" y="930623"/>
          <a:ext cx="11300059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565">
                  <a:extLst>
                    <a:ext uri="{9D8B030D-6E8A-4147-A177-3AD203B41FA5}">
                      <a16:colId xmlns:a16="http://schemas.microsoft.com/office/drawing/2014/main" val="21399224"/>
                    </a:ext>
                  </a:extLst>
                </a:gridCol>
                <a:gridCol w="5248975">
                  <a:extLst>
                    <a:ext uri="{9D8B030D-6E8A-4147-A177-3AD203B41FA5}">
                      <a16:colId xmlns:a16="http://schemas.microsoft.com/office/drawing/2014/main" val="766914574"/>
                    </a:ext>
                  </a:extLst>
                </a:gridCol>
                <a:gridCol w="5226519">
                  <a:extLst>
                    <a:ext uri="{9D8B030D-6E8A-4147-A177-3AD203B41FA5}">
                      <a16:colId xmlns:a16="http://schemas.microsoft.com/office/drawing/2014/main" val="38072318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การทำงาน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เปรียบเทีบบกับ 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Proposal</a:t>
                      </a:r>
                    </a:p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อ้างอิงเอกสารเลขที่ “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POT211181_4-0712202110481669 (1).pdf”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96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Import Excel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27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View Data On Web (Rolling)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966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3.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Paste Data user copy </a:t>
                      </a:r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ข้อมูลจาก 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Excel </a:t>
                      </a:r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มาวางใน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Web, Edit Data on 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993635"/>
                  </a:ext>
                </a:extLst>
              </a:tr>
              <a:tr h="410768">
                <a:tc>
                  <a:txBody>
                    <a:bodyPr/>
                    <a:lstStyle/>
                    <a:p>
                      <a:pPr algn="r"/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Save Data can control version and running revision data </a:t>
                      </a:r>
                    </a:p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- </a:t>
                      </a:r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บันทึก</a:t>
                      </a:r>
                    </a:p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- บันทึกเป็น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763029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C2069EE2-0514-44B5-ACD3-AB703CB4E3ED}"/>
              </a:ext>
            </a:extLst>
          </p:cNvPr>
          <p:cNvSpPr txBox="1">
            <a:spLocks/>
          </p:cNvSpPr>
          <p:nvPr/>
        </p:nvSpPr>
        <p:spPr>
          <a:xfrm>
            <a:off x="365762" y="426810"/>
            <a:ext cx="9095871" cy="5390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Menu Supply Plan &gt;&gt; Ability Rayong</a:t>
            </a:r>
          </a:p>
          <a:p>
            <a:pPr algn="l"/>
            <a:r>
              <a:rPr lang="en-US" sz="3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91491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DAB08FE-716B-4A5F-94F6-BCC17C5ED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475042"/>
              </p:ext>
            </p:extLst>
          </p:nvPr>
        </p:nvGraphicFramePr>
        <p:xfrm>
          <a:off x="445970" y="930623"/>
          <a:ext cx="11300059" cy="2706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565">
                  <a:extLst>
                    <a:ext uri="{9D8B030D-6E8A-4147-A177-3AD203B41FA5}">
                      <a16:colId xmlns:a16="http://schemas.microsoft.com/office/drawing/2014/main" val="21399224"/>
                    </a:ext>
                  </a:extLst>
                </a:gridCol>
                <a:gridCol w="5248975">
                  <a:extLst>
                    <a:ext uri="{9D8B030D-6E8A-4147-A177-3AD203B41FA5}">
                      <a16:colId xmlns:a16="http://schemas.microsoft.com/office/drawing/2014/main" val="766914574"/>
                    </a:ext>
                  </a:extLst>
                </a:gridCol>
                <a:gridCol w="5226519">
                  <a:extLst>
                    <a:ext uri="{9D8B030D-6E8A-4147-A177-3AD203B41FA5}">
                      <a16:colId xmlns:a16="http://schemas.microsoft.com/office/drawing/2014/main" val="38072318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การทำงาน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เปรียบเทีบบกับ 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Proposal</a:t>
                      </a:r>
                    </a:p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อ้างอิงเอกสารเลขที่ “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POT211181_4-0712202110481669 (1).pdf”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96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Import Excel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200" dirty="0">
                          <a:solidFill>
                            <a:srgbClr val="00B05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มีระบุไว้ใน 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Proposal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27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View Data On Web (Rolling)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20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ไม่มีระบุไว้ใน 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Proposal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966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3.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Paste Data user copy </a:t>
                      </a:r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ข้อมูลจาก 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Excel </a:t>
                      </a:r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มาวางใน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Web, Edit Data on 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20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ไม่มีระบุไว้ใน 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Proposal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993635"/>
                  </a:ext>
                </a:extLst>
              </a:tr>
              <a:tr h="410768">
                <a:tc>
                  <a:txBody>
                    <a:bodyPr/>
                    <a:lstStyle/>
                    <a:p>
                      <a:pPr algn="r"/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Save Data can control version and running revision data </a:t>
                      </a:r>
                    </a:p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- </a:t>
                      </a:r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บันทึก</a:t>
                      </a:r>
                    </a:p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- บันทึกเป็น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20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ไม่มีระบุไว้ใน 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Proposal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763029"/>
                  </a:ext>
                </a:extLst>
              </a:tr>
              <a:tr h="410768">
                <a:tc>
                  <a:txBody>
                    <a:bodyPr/>
                    <a:lstStyle/>
                    <a:p>
                      <a:pPr algn="r"/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5.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Recursive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20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ไม่มีระบุไว้ใน 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Proposal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407674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C2069EE2-0514-44B5-ACD3-AB703CB4E3ED}"/>
              </a:ext>
            </a:extLst>
          </p:cNvPr>
          <p:cNvSpPr txBox="1">
            <a:spLocks/>
          </p:cNvSpPr>
          <p:nvPr/>
        </p:nvSpPr>
        <p:spPr>
          <a:xfrm>
            <a:off x="365762" y="426810"/>
            <a:ext cx="9095871" cy="5390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Menu Supply Plan &gt;&gt; KHM</a:t>
            </a:r>
          </a:p>
          <a:p>
            <a:pPr algn="l"/>
            <a:r>
              <a:rPr lang="en-US" sz="3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4FD4CDD-C19E-4EDC-9324-B2E977A0976A}"/>
              </a:ext>
            </a:extLst>
          </p:cNvPr>
          <p:cNvSpPr txBox="1">
            <a:spLocks/>
          </p:cNvSpPr>
          <p:nvPr/>
        </p:nvSpPr>
        <p:spPr>
          <a:xfrm>
            <a:off x="445970" y="4429314"/>
            <a:ext cx="9095871" cy="539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หมายเหตุ พบว่าจะต้องมีส่วน 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 </a:t>
            </a: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ข้อมูลตาม 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Shipment </a:t>
            </a: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เพิ่ม</a:t>
            </a:r>
            <a:endParaRPr lang="en-US" sz="30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193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DAB08FE-716B-4A5F-94F6-BCC17C5ED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607060"/>
              </p:ext>
            </p:extLst>
          </p:nvPr>
        </p:nvGraphicFramePr>
        <p:xfrm>
          <a:off x="445970" y="930623"/>
          <a:ext cx="11300059" cy="2706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565">
                  <a:extLst>
                    <a:ext uri="{9D8B030D-6E8A-4147-A177-3AD203B41FA5}">
                      <a16:colId xmlns:a16="http://schemas.microsoft.com/office/drawing/2014/main" val="21399224"/>
                    </a:ext>
                  </a:extLst>
                </a:gridCol>
                <a:gridCol w="5248975">
                  <a:extLst>
                    <a:ext uri="{9D8B030D-6E8A-4147-A177-3AD203B41FA5}">
                      <a16:colId xmlns:a16="http://schemas.microsoft.com/office/drawing/2014/main" val="766914574"/>
                    </a:ext>
                  </a:extLst>
                </a:gridCol>
                <a:gridCol w="5226519">
                  <a:extLst>
                    <a:ext uri="{9D8B030D-6E8A-4147-A177-3AD203B41FA5}">
                      <a16:colId xmlns:a16="http://schemas.microsoft.com/office/drawing/2014/main" val="38072318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การทำงาน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เปรียบเทีบบกับ 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Proposal</a:t>
                      </a:r>
                    </a:p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อ้างอิงเอกสารเลขที่ “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POT211181_4-0712202110481669 (1).pdf”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96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trike="sngStrike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Import Excel</a:t>
                      </a:r>
                      <a:r>
                        <a:rPr lang="th-TH" sz="1200" strike="sngStrike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</a:p>
                    <a:p>
                      <a:r>
                        <a:rPr lang="th-TH" sz="1200" strike="noStrike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หมายเหตุ </a:t>
                      </a:r>
                      <a:r>
                        <a:rPr lang="en-US" sz="1200" strike="noStrike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user </a:t>
                      </a:r>
                      <a:r>
                        <a:rPr lang="th-TH" sz="1200" strike="noStrike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ได้รับข้อมูลทาง </a:t>
                      </a:r>
                      <a:r>
                        <a:rPr lang="en-US" sz="1200" strike="noStrike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27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View Data On Web (Rolling)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966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3.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Paste Data user copy </a:t>
                      </a:r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ข้อมูลจาก 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Excel </a:t>
                      </a:r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มาวางใน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Web, Edit Data on 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993635"/>
                  </a:ext>
                </a:extLst>
              </a:tr>
              <a:tr h="410768">
                <a:tc>
                  <a:txBody>
                    <a:bodyPr/>
                    <a:lstStyle/>
                    <a:p>
                      <a:pPr algn="r"/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Save Data can control version and running revision data </a:t>
                      </a:r>
                    </a:p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- </a:t>
                      </a:r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บันทึก</a:t>
                      </a:r>
                    </a:p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- บันทึกเป็น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763029"/>
                  </a:ext>
                </a:extLst>
              </a:tr>
              <a:tr h="410768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Recursive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680961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C2069EE2-0514-44B5-ACD3-AB703CB4E3ED}"/>
              </a:ext>
            </a:extLst>
          </p:cNvPr>
          <p:cNvSpPr txBox="1">
            <a:spLocks/>
          </p:cNvSpPr>
          <p:nvPr/>
        </p:nvSpPr>
        <p:spPr>
          <a:xfrm>
            <a:off x="365762" y="426810"/>
            <a:ext cx="9095871" cy="5390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3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r>
              <a:rPr lang="en-US" sz="3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Menu Supply Plan &gt;&gt;</a:t>
            </a:r>
            <a:r>
              <a:rPr lang="th-TH" sz="3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โรงกลั่น</a:t>
            </a:r>
            <a:endParaRPr lang="en-US" sz="30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US" sz="3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E4AC091-9DB8-402C-A9C7-B5D13BD9A0FE}"/>
              </a:ext>
            </a:extLst>
          </p:cNvPr>
          <p:cNvSpPr txBox="1">
            <a:spLocks/>
          </p:cNvSpPr>
          <p:nvPr/>
        </p:nvSpPr>
        <p:spPr>
          <a:xfrm>
            <a:off x="365762" y="4862452"/>
            <a:ext cx="9095871" cy="539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หมายเหตุ พบว่า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User </a:t>
            </a: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อยากที่จะให้รองรับการเพิ่มรองกลั่นได้ด้วย</a:t>
            </a:r>
            <a:endParaRPr lang="en-US" sz="30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349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DAB08FE-716B-4A5F-94F6-BCC17C5ED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101831"/>
              </p:ext>
            </p:extLst>
          </p:nvPr>
        </p:nvGraphicFramePr>
        <p:xfrm>
          <a:off x="445970" y="930623"/>
          <a:ext cx="11300059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565">
                  <a:extLst>
                    <a:ext uri="{9D8B030D-6E8A-4147-A177-3AD203B41FA5}">
                      <a16:colId xmlns:a16="http://schemas.microsoft.com/office/drawing/2014/main" val="21399224"/>
                    </a:ext>
                  </a:extLst>
                </a:gridCol>
                <a:gridCol w="5248975">
                  <a:extLst>
                    <a:ext uri="{9D8B030D-6E8A-4147-A177-3AD203B41FA5}">
                      <a16:colId xmlns:a16="http://schemas.microsoft.com/office/drawing/2014/main" val="766914574"/>
                    </a:ext>
                  </a:extLst>
                </a:gridCol>
                <a:gridCol w="5226519">
                  <a:extLst>
                    <a:ext uri="{9D8B030D-6E8A-4147-A177-3AD203B41FA5}">
                      <a16:colId xmlns:a16="http://schemas.microsoft.com/office/drawing/2014/main" val="38072318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การทำงาน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เปรียบเทีบบกับ 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Proposal</a:t>
                      </a:r>
                    </a:p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อ้างอิงเอกสารเลขที่ “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POT211181_4-0712202110481669 (1).pdf”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96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trike="sngStrike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Import Excel</a:t>
                      </a:r>
                      <a:r>
                        <a:rPr lang="th-TH" sz="1200" strike="sngStrike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</a:p>
                    <a:p>
                      <a:r>
                        <a:rPr lang="th-TH" sz="1200" strike="noStrike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หมายเหตุ </a:t>
                      </a:r>
                      <a:r>
                        <a:rPr lang="en-US" sz="1200" strike="noStrike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user </a:t>
                      </a:r>
                      <a:r>
                        <a:rPr lang="th-TH" sz="1200" strike="noStrike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ได้รับข้อมูลทาง </a:t>
                      </a:r>
                      <a:r>
                        <a:rPr lang="en-US" sz="1200" strike="noStrike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27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View Data On Web (Rolling)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966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3.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Paste Data user copy </a:t>
                      </a:r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ข้อมูลจาก 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Excel </a:t>
                      </a:r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มาวางใน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Web, Edit Data on 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993635"/>
                  </a:ext>
                </a:extLst>
              </a:tr>
              <a:tr h="410768">
                <a:tc>
                  <a:txBody>
                    <a:bodyPr/>
                    <a:lstStyle/>
                    <a:p>
                      <a:pPr algn="r"/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Save Data can control version and running revision data </a:t>
                      </a:r>
                    </a:p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- </a:t>
                      </a:r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บันทึก</a:t>
                      </a:r>
                    </a:p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- บันทึกเป็น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763029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C2069EE2-0514-44B5-ACD3-AB703CB4E3ED}"/>
              </a:ext>
            </a:extLst>
          </p:cNvPr>
          <p:cNvSpPr txBox="1">
            <a:spLocks/>
          </p:cNvSpPr>
          <p:nvPr/>
        </p:nvSpPr>
        <p:spPr>
          <a:xfrm>
            <a:off x="365762" y="426810"/>
            <a:ext cx="9095871" cy="5390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Menu Supply Plan &gt;&gt;</a:t>
            </a:r>
            <a:r>
              <a:rPr lang="th-TH" sz="3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Pentane</a:t>
            </a:r>
          </a:p>
          <a:p>
            <a:pPr algn="l"/>
            <a:r>
              <a:rPr lang="en-US" sz="3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52FB588-9880-46FB-81B4-E135CDD27C84}"/>
              </a:ext>
            </a:extLst>
          </p:cNvPr>
          <p:cNvSpPr txBox="1">
            <a:spLocks/>
          </p:cNvSpPr>
          <p:nvPr/>
        </p:nvSpPr>
        <p:spPr>
          <a:xfrm>
            <a:off x="445970" y="4318983"/>
            <a:ext cx="11300059" cy="13791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หมายเหตุ </a:t>
            </a:r>
          </a:p>
          <a:p>
            <a:pPr algn="l"/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พบว่าหน้าจอนี้ไม่มีรายละเอียดใน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Proposal</a:t>
            </a:r>
          </a:p>
          <a:p>
            <a:pPr algn="l"/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รายละเอียดแรกที่ทีมได้รับจาก 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</a:t>
            </a: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ไม่มีเรื่องของการแยกตามคุณภาพก๊าซ ปัจจุบันได้ทำรองรับตามเงื่อนไขคุณภาพก๊าซแล้ว</a:t>
            </a:r>
            <a:endParaRPr lang="en-US" sz="20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028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DAB08FE-716B-4A5F-94F6-BCC17C5ED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063847"/>
              </p:ext>
            </p:extLst>
          </p:nvPr>
        </p:nvGraphicFramePr>
        <p:xfrm>
          <a:off x="445970" y="930623"/>
          <a:ext cx="11300059" cy="2620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565">
                  <a:extLst>
                    <a:ext uri="{9D8B030D-6E8A-4147-A177-3AD203B41FA5}">
                      <a16:colId xmlns:a16="http://schemas.microsoft.com/office/drawing/2014/main" val="21399224"/>
                    </a:ext>
                  </a:extLst>
                </a:gridCol>
                <a:gridCol w="5248975">
                  <a:extLst>
                    <a:ext uri="{9D8B030D-6E8A-4147-A177-3AD203B41FA5}">
                      <a16:colId xmlns:a16="http://schemas.microsoft.com/office/drawing/2014/main" val="766914574"/>
                    </a:ext>
                  </a:extLst>
                </a:gridCol>
                <a:gridCol w="5226519">
                  <a:extLst>
                    <a:ext uri="{9D8B030D-6E8A-4147-A177-3AD203B41FA5}">
                      <a16:colId xmlns:a16="http://schemas.microsoft.com/office/drawing/2014/main" val="38072318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การทำงาน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เปรียบเทีบบกับ 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Proposal</a:t>
                      </a:r>
                    </a:p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อ้างอิงเอกสารเลขที่ “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POT211181_4-0712202110481669 (1).pdf”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96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trike="noStrike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Import Excel</a:t>
                      </a:r>
                      <a:r>
                        <a:rPr lang="th-TH" sz="1200" strike="noStrike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27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View Data On Web (Rolling)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966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3.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Paste Data user copy </a:t>
                      </a:r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ข้อมูลจาก 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Excel </a:t>
                      </a:r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มาวางใน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Web, Edit Data on 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993635"/>
                  </a:ext>
                </a:extLst>
              </a:tr>
              <a:tr h="410768">
                <a:tc>
                  <a:txBody>
                    <a:bodyPr/>
                    <a:lstStyle/>
                    <a:p>
                      <a:pPr algn="r"/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Save Data can control version and running revision data </a:t>
                      </a:r>
                    </a:p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- </a:t>
                      </a:r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บันทึก</a:t>
                      </a:r>
                    </a:p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- บันทึกเป็น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763029"/>
                  </a:ext>
                </a:extLst>
              </a:tr>
              <a:tr h="410768">
                <a:tc>
                  <a:txBody>
                    <a:bodyPr/>
                    <a:lstStyle/>
                    <a:p>
                      <a:pPr algn="r"/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5.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Import Setting (</a:t>
                      </a:r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สำหรับเลือกเฉพาะค่าที่ต้องการ 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Import </a:t>
                      </a:r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ได้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20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ไม่มีระบุใน 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Proposal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028496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C2069EE2-0514-44B5-ACD3-AB703CB4E3ED}"/>
              </a:ext>
            </a:extLst>
          </p:cNvPr>
          <p:cNvSpPr txBox="1">
            <a:spLocks/>
          </p:cNvSpPr>
          <p:nvPr/>
        </p:nvSpPr>
        <p:spPr>
          <a:xfrm>
            <a:off x="365762" y="426810"/>
            <a:ext cx="9095871" cy="5390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5. Menu Reference Price &gt;&gt;</a:t>
            </a:r>
            <a:r>
              <a:rPr lang="th-TH" sz="3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Cost </a:t>
            </a:r>
            <a:r>
              <a:rPr lang="th-TH" sz="3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วผก</a:t>
            </a:r>
            <a:endParaRPr lang="en-US" sz="30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US" sz="3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52FB588-9880-46FB-81B4-E135CDD27C84}"/>
              </a:ext>
            </a:extLst>
          </p:cNvPr>
          <p:cNvSpPr txBox="1">
            <a:spLocks/>
          </p:cNvSpPr>
          <p:nvPr/>
        </p:nvSpPr>
        <p:spPr>
          <a:xfrm>
            <a:off x="445970" y="4906124"/>
            <a:ext cx="11300059" cy="13791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หมายเหตุ</a:t>
            </a:r>
          </a:p>
          <a:p>
            <a:pPr algn="l"/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เดิมเป็นการอ่านข้อมูล 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Cost </a:t>
            </a: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วผก จากไฟล์อ้างอิงตาม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“Calc Margin_24May2021.xlsx”</a:t>
            </a: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Sheet Cost </a:t>
            </a: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วผก.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เข้าระบบได้เลย แต่ปัจจุบันได้ถูกปรับให้ระบบอ่านค่าจากไฟล์ 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“! GSP Cost RO April 2021.xlsx” </a:t>
            </a:r>
            <a:endParaRPr lang="th-TH" sz="20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408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DAB08FE-716B-4A5F-94F6-BCC17C5ED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809727"/>
              </p:ext>
            </p:extLst>
          </p:nvPr>
        </p:nvGraphicFramePr>
        <p:xfrm>
          <a:off x="445970" y="930623"/>
          <a:ext cx="11300059" cy="2620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565">
                  <a:extLst>
                    <a:ext uri="{9D8B030D-6E8A-4147-A177-3AD203B41FA5}">
                      <a16:colId xmlns:a16="http://schemas.microsoft.com/office/drawing/2014/main" val="21399224"/>
                    </a:ext>
                  </a:extLst>
                </a:gridCol>
                <a:gridCol w="5248975">
                  <a:extLst>
                    <a:ext uri="{9D8B030D-6E8A-4147-A177-3AD203B41FA5}">
                      <a16:colId xmlns:a16="http://schemas.microsoft.com/office/drawing/2014/main" val="766914574"/>
                    </a:ext>
                  </a:extLst>
                </a:gridCol>
                <a:gridCol w="5226519">
                  <a:extLst>
                    <a:ext uri="{9D8B030D-6E8A-4147-A177-3AD203B41FA5}">
                      <a16:colId xmlns:a16="http://schemas.microsoft.com/office/drawing/2014/main" val="38072318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การทำงาน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เปรียบเทีบบกับ 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Proposal</a:t>
                      </a:r>
                    </a:p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อ้างอิงเอกสารเลขที่ “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POT211181_4-0712202110481669 (1).pdf”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96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trike="noStrike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Import Excel</a:t>
                      </a:r>
                      <a:r>
                        <a:rPr lang="th-TH" sz="1200" strike="noStrike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27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View Data On Web (Rolling)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966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3.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Paste Data user copy </a:t>
                      </a:r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ข้อมูลจาก 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Excel </a:t>
                      </a:r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มาวางใน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Web, Edit Data on 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993635"/>
                  </a:ext>
                </a:extLst>
              </a:tr>
              <a:tr h="410768">
                <a:tc>
                  <a:txBody>
                    <a:bodyPr/>
                    <a:lstStyle/>
                    <a:p>
                      <a:pPr algn="r"/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Save Data can control version and running revision data </a:t>
                      </a:r>
                    </a:p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- </a:t>
                      </a:r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บันทึก</a:t>
                      </a:r>
                    </a:p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- บันทึกเป็น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763029"/>
                  </a:ext>
                </a:extLst>
              </a:tr>
              <a:tr h="410768">
                <a:tc>
                  <a:txBody>
                    <a:bodyPr/>
                    <a:lstStyle/>
                    <a:p>
                      <a:pPr algn="r"/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5.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Import Setting (</a:t>
                      </a:r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สำหรับเลือกเฉพาะค่าที่ต้องการ 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Import </a:t>
                      </a:r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ได้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028496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C2069EE2-0514-44B5-ACD3-AB703CB4E3ED}"/>
              </a:ext>
            </a:extLst>
          </p:cNvPr>
          <p:cNvSpPr txBox="1">
            <a:spLocks/>
          </p:cNvSpPr>
          <p:nvPr/>
        </p:nvSpPr>
        <p:spPr>
          <a:xfrm>
            <a:off x="365762" y="426810"/>
            <a:ext cx="9095871" cy="5390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6. Menu Reference Price &gt;&gt;</a:t>
            </a:r>
            <a:r>
              <a:rPr lang="th-TH" sz="3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Reference Price</a:t>
            </a:r>
          </a:p>
          <a:p>
            <a:pPr algn="l"/>
            <a:r>
              <a:rPr lang="en-US" sz="3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52FB588-9880-46FB-81B4-E135CDD27C84}"/>
              </a:ext>
            </a:extLst>
          </p:cNvPr>
          <p:cNvSpPr txBox="1">
            <a:spLocks/>
          </p:cNvSpPr>
          <p:nvPr/>
        </p:nvSpPr>
        <p:spPr>
          <a:xfrm>
            <a:off x="388220" y="4906124"/>
            <a:ext cx="11300059" cy="17353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หมายเหตุ</a:t>
            </a:r>
          </a:p>
          <a:p>
            <a:pPr algn="l"/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เดิมเป็นการอ่านข้อมูล 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Cost </a:t>
            </a: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วผก จากไฟล์อ้างอิงตาม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“Calc Margin_24May2021.xlsx”</a:t>
            </a: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Sheet Cost </a:t>
            </a: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วผก.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เข้าระบได้เลย แต่ปัจจุบันได้ถูกปรับให้ระบบอ่านค่าจากไฟล์ต้นทาง 3 ไฟล์ คือ </a:t>
            </a:r>
          </a:p>
          <a:p>
            <a:pPr marL="457200" indent="-457200" algn="l">
              <a:buAutoNum type="arabicPeriod"/>
            </a:pP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อ้างอิง 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Template </a:t>
            </a: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ตามไฟล์ 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  <a:r>
              <a:rPr lang="en-US" sz="2000" dirty="0" err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GSPCost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_</a:t>
            </a: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จผก_10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May2021.xlsx”</a:t>
            </a:r>
          </a:p>
          <a:p>
            <a:pPr marL="457200" indent="-457200" algn="l">
              <a:buAutoNum type="arabicPeriod"/>
            </a:pP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อ้างอิง 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Template </a:t>
            </a: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ตามไฟล์ 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“LPG Monthly Report_May21_13052021.xlsx” </a:t>
            </a:r>
          </a:p>
          <a:p>
            <a:pPr marL="457200" indent="-457200" algn="l">
              <a:buAutoNum type="arabicPeriod"/>
            </a:pP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อ้างอิง 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Template </a:t>
            </a: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ตามไฟล์ 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“PRISM Petrochemical Price Forecast as of 13 May 2021.xlsx”</a:t>
            </a:r>
            <a:endParaRPr lang="th-TH" sz="20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8028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DAB08FE-716B-4A5F-94F6-BCC17C5ED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7001891"/>
              </p:ext>
            </p:extLst>
          </p:nvPr>
        </p:nvGraphicFramePr>
        <p:xfrm>
          <a:off x="445970" y="930623"/>
          <a:ext cx="11300059" cy="2620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565">
                  <a:extLst>
                    <a:ext uri="{9D8B030D-6E8A-4147-A177-3AD203B41FA5}">
                      <a16:colId xmlns:a16="http://schemas.microsoft.com/office/drawing/2014/main" val="21399224"/>
                    </a:ext>
                  </a:extLst>
                </a:gridCol>
                <a:gridCol w="5248975">
                  <a:extLst>
                    <a:ext uri="{9D8B030D-6E8A-4147-A177-3AD203B41FA5}">
                      <a16:colId xmlns:a16="http://schemas.microsoft.com/office/drawing/2014/main" val="766914574"/>
                    </a:ext>
                  </a:extLst>
                </a:gridCol>
                <a:gridCol w="5226519">
                  <a:extLst>
                    <a:ext uri="{9D8B030D-6E8A-4147-A177-3AD203B41FA5}">
                      <a16:colId xmlns:a16="http://schemas.microsoft.com/office/drawing/2014/main" val="38072318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การทำงาน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เปรียบเทีบบกับ 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Proposal</a:t>
                      </a:r>
                    </a:p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อ้างอิงเอกสารเลขที่ “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POT211181_4-0712202110481669 (1).pdf”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96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trike="noStrike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Import Excel</a:t>
                      </a:r>
                      <a:r>
                        <a:rPr lang="th-TH" sz="1200" strike="noStrike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27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View Data On Web (Rolling)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966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3.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Paste Data user copy </a:t>
                      </a:r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ข้อมูลจาก 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Excel </a:t>
                      </a:r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มาวางใน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Web, Edit Data on 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993635"/>
                  </a:ext>
                </a:extLst>
              </a:tr>
              <a:tr h="410768">
                <a:tc>
                  <a:txBody>
                    <a:bodyPr/>
                    <a:lstStyle/>
                    <a:p>
                      <a:pPr algn="r"/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Save Data can control version and running revision data </a:t>
                      </a:r>
                    </a:p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- </a:t>
                      </a:r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บันทึก</a:t>
                      </a:r>
                    </a:p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- บันทึกเป็น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763029"/>
                  </a:ext>
                </a:extLst>
              </a:tr>
              <a:tr h="410768">
                <a:tc>
                  <a:txBody>
                    <a:bodyPr/>
                    <a:lstStyle/>
                    <a:p>
                      <a:pPr algn="r"/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5.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Import Setting (</a:t>
                      </a:r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สำหรับเลือกเฉพาะค่าที่ต้องการ 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Import </a:t>
                      </a:r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ได้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028496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C2069EE2-0514-44B5-ACD3-AB703CB4E3ED}"/>
              </a:ext>
            </a:extLst>
          </p:cNvPr>
          <p:cNvSpPr txBox="1">
            <a:spLocks/>
          </p:cNvSpPr>
          <p:nvPr/>
        </p:nvSpPr>
        <p:spPr>
          <a:xfrm>
            <a:off x="365762" y="426810"/>
            <a:ext cx="9095871" cy="5390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6. Menu Reference Price &gt;&gt;</a:t>
            </a:r>
            <a:r>
              <a:rPr lang="th-TH" sz="3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Reference Price</a:t>
            </a:r>
          </a:p>
          <a:p>
            <a:pPr algn="l"/>
            <a:r>
              <a:rPr lang="en-US" sz="3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52FB588-9880-46FB-81B4-E135CDD27C84}"/>
              </a:ext>
            </a:extLst>
          </p:cNvPr>
          <p:cNvSpPr txBox="1">
            <a:spLocks/>
          </p:cNvSpPr>
          <p:nvPr/>
        </p:nvSpPr>
        <p:spPr>
          <a:xfrm>
            <a:off x="388220" y="4906124"/>
            <a:ext cx="11300059" cy="17353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หมายเหตุ</a:t>
            </a:r>
          </a:p>
          <a:p>
            <a:pPr algn="l"/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เดิมเป็นการอ่านข้อมูล 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Cost </a:t>
            </a: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วผก จากไฟล์อ้างอิงตาม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“Calc Margin_24May2021.xlsx”</a:t>
            </a: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Sheet Cost </a:t>
            </a: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วผก.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เข้าระบได้เลย แต่ปัจจุบันได้ถูกปรับให้ระบบอ่านค่าจากไฟล์ต้นทาง 3 ไฟล์ คือ </a:t>
            </a:r>
          </a:p>
          <a:p>
            <a:pPr marL="457200" indent="-457200" algn="l">
              <a:buAutoNum type="arabicPeriod"/>
            </a:pP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อ้างอิง 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Template </a:t>
            </a: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ตามไฟล์ 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  <a:r>
              <a:rPr lang="en-US" sz="2000" dirty="0" err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GSPCost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_</a:t>
            </a: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จผก_10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May2021.xlsx”</a:t>
            </a:r>
          </a:p>
          <a:p>
            <a:pPr marL="457200" indent="-457200" algn="l">
              <a:buAutoNum type="arabicPeriod"/>
            </a:pP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อ้างอิง 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Template </a:t>
            </a: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ตามไฟล์ 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“LPG Monthly Report_May21_13052021.xlsx” </a:t>
            </a:r>
          </a:p>
          <a:p>
            <a:pPr marL="457200" indent="-457200" algn="l">
              <a:buAutoNum type="arabicPeriod"/>
            </a:pP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อ้างอิง 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Template </a:t>
            </a: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ตามไฟล์ 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“PRISM Petrochemical Price Forecast as of 13 May 2021.xlsx”</a:t>
            </a:r>
            <a:endParaRPr lang="th-TH" sz="20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847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8984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9137F2-7FED-4F20-8244-72078535D54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9461494-F6EE-48AA-BB8A-9E702C8ADF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th-TH" dirty="0"/>
              <a:t>เดิม </a:t>
            </a:r>
            <a:r>
              <a:rPr lang="en-US" dirty="0"/>
              <a:t>Workflow </a:t>
            </a:r>
            <a:r>
              <a:rPr lang="th-TH" dirty="0"/>
              <a:t>ของระบบงาน</a:t>
            </a:r>
            <a:r>
              <a:rPr lang="en-US" dirty="0"/>
              <a:t> </a:t>
            </a:r>
            <a:r>
              <a:rPr lang="th-TH" dirty="0"/>
              <a:t>ตาม </a:t>
            </a:r>
            <a:r>
              <a:rPr lang="en-US" dirty="0"/>
              <a:t>PPS </a:t>
            </a:r>
            <a:r>
              <a:rPr lang="th-TH" dirty="0"/>
              <a:t> จะเป็นการ </a:t>
            </a:r>
            <a:r>
              <a:rPr lang="en-US" dirty="0"/>
              <a:t>Import Excel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617BD2-117B-4AFF-86D3-4D827A4C5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980728"/>
            <a:ext cx="5385167" cy="43138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4C9F73-A6D8-478E-A4B3-F847663D7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81" y="5582562"/>
            <a:ext cx="5385167" cy="5848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D8DD17-E9D1-4483-8AA8-31030685B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056" y="1268760"/>
            <a:ext cx="2305923" cy="4828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4DEC70-6415-4E0A-A0BB-EBF381333C99}"/>
              </a:ext>
            </a:extLst>
          </p:cNvPr>
          <p:cNvSpPr txBox="1"/>
          <p:nvPr/>
        </p:nvSpPr>
        <p:spPr>
          <a:xfrm>
            <a:off x="9366276" y="1916832"/>
            <a:ext cx="24795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u="sng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ปัจจุบัน  </a:t>
            </a:r>
          </a:p>
          <a:p>
            <a:r>
              <a:rPr lang="th-TH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เป็นการ </a:t>
            </a:r>
            <a:r>
              <a:rPr lang="en-US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input data </a:t>
            </a:r>
            <a:r>
              <a:rPr lang="th-TH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ผ่านระบบ และ </a:t>
            </a:r>
            <a:r>
              <a:rPr lang="en-US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import excel </a:t>
            </a:r>
            <a:r>
              <a:rPr lang="th-TH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บางส่วนได้ด้วย</a:t>
            </a:r>
            <a:r>
              <a:rPr lang="en-US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2453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4CF2D-E804-4084-B0C6-1A4519F4640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6FD9DE-1F56-499C-A0DB-3FB71DE2E8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7387" y="332656"/>
            <a:ext cx="9817086" cy="1008112"/>
          </a:xfrm>
        </p:spPr>
        <p:txBody>
          <a:bodyPr/>
          <a:lstStyle/>
          <a:p>
            <a:r>
              <a:rPr lang="en-US" dirty="0"/>
              <a:t>2. </a:t>
            </a:r>
            <a:r>
              <a:rPr lang="th-TH" dirty="0"/>
              <a:t>เดิม การ </a:t>
            </a:r>
            <a:r>
              <a:rPr lang="en-US" dirty="0"/>
              <a:t>Import Excel</a:t>
            </a:r>
            <a:r>
              <a:rPr lang="th-TH" dirty="0"/>
              <a:t> </a:t>
            </a:r>
            <a:r>
              <a:rPr lang="en-US" dirty="0"/>
              <a:t>Input </a:t>
            </a:r>
            <a:r>
              <a:rPr lang="th-TH" dirty="0"/>
              <a:t>จะเป็น </a:t>
            </a:r>
            <a:r>
              <a:rPr lang="en-US" dirty="0"/>
              <a:t>file : Cal</a:t>
            </a:r>
            <a:r>
              <a:rPr lang="th-TH" dirty="0"/>
              <a:t> </a:t>
            </a:r>
            <a:r>
              <a:rPr lang="en-US" dirty="0"/>
              <a:t>margin </a:t>
            </a:r>
            <a:r>
              <a:rPr lang="th-TH" dirty="0"/>
              <a:t>โดยให้อ่าน </a:t>
            </a:r>
            <a:r>
              <a:rPr lang="en-US" dirty="0"/>
              <a:t>sheet : Cost </a:t>
            </a:r>
            <a:r>
              <a:rPr lang="th-TH" dirty="0"/>
              <a:t>วผก. และ </a:t>
            </a:r>
            <a:r>
              <a:rPr lang="en-US" dirty="0"/>
              <a:t>Reference Price </a:t>
            </a:r>
            <a:r>
              <a:rPr lang="th-TH" dirty="0"/>
              <a:t>จจ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EA6F1D-0F56-4ADA-A27C-C63F316E0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4581128"/>
            <a:ext cx="5586733" cy="13502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27F075-2E17-4489-A18F-811D5A24D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09" y="1346343"/>
            <a:ext cx="4532851" cy="2594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83ED95-62BE-46F1-9130-FCC247491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953" y="1416770"/>
            <a:ext cx="4176464" cy="21209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6E0181-DAAA-4B43-BBBE-7220F5D2B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8102" y="3613757"/>
            <a:ext cx="4262315" cy="21579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5BBB22-A455-4337-8913-BC4C6E4055AC}"/>
              </a:ext>
            </a:extLst>
          </p:cNvPr>
          <p:cNvSpPr txBox="1"/>
          <p:nvPr/>
        </p:nvSpPr>
        <p:spPr>
          <a:xfrm>
            <a:off x="8688289" y="2204864"/>
            <a:ext cx="3312368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h-TH" sz="2000" u="sng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ปัจจุบัน</a:t>
            </a:r>
            <a:r>
              <a:rPr lang="th-TH" sz="20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 </a:t>
            </a:r>
          </a:p>
          <a:p>
            <a:r>
              <a:rPr lang="en-US" sz="20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1. </a:t>
            </a:r>
            <a:r>
              <a:rPr lang="th-TH" sz="20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เป็นการ </a:t>
            </a:r>
            <a:r>
              <a:rPr lang="en-US" sz="20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input </a:t>
            </a:r>
            <a:r>
              <a:rPr lang="th-TH" sz="20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ลงระบบได้ ทั้งแบบ</a:t>
            </a:r>
            <a:r>
              <a:rPr lang="en-US" sz="20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Manual input , Copy &amp; Paste </a:t>
            </a:r>
            <a:r>
              <a:rPr lang="th-TH" sz="20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และ </a:t>
            </a:r>
            <a:r>
              <a:rPr lang="en-US" sz="20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import excel</a:t>
            </a:r>
            <a:r>
              <a:rPr lang="th-TH" sz="20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</a:p>
          <a:p>
            <a:r>
              <a:rPr lang="en-US" sz="20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2. </a:t>
            </a:r>
            <a:r>
              <a:rPr lang="th-TH" sz="20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การ </a:t>
            </a:r>
            <a:r>
              <a:rPr lang="en-US" sz="20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import excel </a:t>
            </a:r>
            <a:r>
              <a:rPr lang="th-TH" sz="20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มาจากหลาย </a:t>
            </a:r>
            <a:r>
              <a:rPr lang="en-US" sz="20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Source</a:t>
            </a:r>
          </a:p>
          <a:p>
            <a:r>
              <a:rPr lang="en-US" sz="20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3. </a:t>
            </a:r>
            <a:r>
              <a:rPr lang="th-TH" sz="20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รอบรับการ </a:t>
            </a:r>
            <a:r>
              <a:rPr lang="en-US" sz="20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control version </a:t>
            </a:r>
            <a:r>
              <a:rPr lang="th-TH" sz="20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ของข้อมูลได้</a:t>
            </a:r>
            <a:endParaRPr lang="en-US" sz="2000" dirty="0">
              <a:solidFill>
                <a:srgbClr val="FF0000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01028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4FBF35-CB87-4CB0-BDDF-1B5E192790D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8DDDB5-A1AF-412E-8911-BE70C6D183A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7386" y="332656"/>
            <a:ext cx="11570319" cy="1152128"/>
          </a:xfrm>
        </p:spPr>
        <p:txBody>
          <a:bodyPr/>
          <a:lstStyle/>
          <a:p>
            <a:pPr marL="342900" indent="-342900">
              <a:buAutoNum type="arabicPeriod" startAt="3"/>
            </a:pPr>
            <a:r>
              <a:rPr lang="th-TH" dirty="0">
                <a:latin typeface="Browallia New" panose="020B0604020202020204" pitchFamily="34" charset="-34"/>
                <a:cs typeface="Browallia New" panose="020B0604020202020204" pitchFamily="34" charset="-34"/>
              </a:rPr>
              <a:t>เดิมเป็นการ </a:t>
            </a:r>
            <a:r>
              <a:rPr lang="en-US" dirty="0">
                <a:latin typeface="Browallia New" panose="020B0604020202020204" pitchFamily="34" charset="-34"/>
                <a:cs typeface="Browallia New" panose="020B0604020202020204" pitchFamily="34" charset="-34"/>
              </a:rPr>
              <a:t>Import Excel</a:t>
            </a:r>
            <a:r>
              <a:rPr lang="th-TH" dirty="0">
                <a:latin typeface="Browallia New" panose="020B0604020202020204" pitchFamily="34" charset="-34"/>
                <a:cs typeface="Browallia New" panose="020B0604020202020204" pitchFamily="34" charset="-34"/>
              </a:rPr>
              <a:t> โดยวิธีคือให้ </a:t>
            </a:r>
            <a:r>
              <a:rPr lang="en-US" dirty="0">
                <a:latin typeface="Browallia New" panose="020B0604020202020204" pitchFamily="34" charset="-34"/>
                <a:cs typeface="Browallia New" panose="020B0604020202020204" pitchFamily="34" charset="-34"/>
              </a:rPr>
              <a:t>user download file </a:t>
            </a:r>
            <a:r>
              <a:rPr lang="th-TH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ล</a:t>
            </a:r>
          </a:p>
          <a:p>
            <a:r>
              <a:rPr lang="th-TH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มาที่เครื่องและแก้ไข </a:t>
            </a:r>
            <a:r>
              <a:rPr lang="en-US" dirty="0">
                <a:latin typeface="Browallia New" panose="020B0604020202020204" pitchFamily="34" charset="-34"/>
                <a:cs typeface="Browallia New" panose="020B0604020202020204" pitchFamily="34" charset="-34"/>
              </a:rPr>
              <a:t>demand </a:t>
            </a:r>
            <a:r>
              <a:rPr lang="th-TH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ตั้งแต่ </a:t>
            </a:r>
            <a:r>
              <a:rPr lang="en-US" dirty="0">
                <a:latin typeface="Browallia New" panose="020B0604020202020204" pitchFamily="34" charset="-34"/>
                <a:cs typeface="Browallia New" panose="020B0604020202020204" pitchFamily="34" charset="-34"/>
              </a:rPr>
              <a:t>rev 1 </a:t>
            </a:r>
            <a:r>
              <a:rPr lang="th-TH" dirty="0">
                <a:latin typeface="Browallia New" panose="020B0604020202020204" pitchFamily="34" charset="-34"/>
                <a:cs typeface="Browallia New" panose="020B0604020202020204" pitchFamily="34" charset="-34"/>
              </a:rPr>
              <a:t>เป็นต้นไปและ </a:t>
            </a:r>
            <a:r>
              <a:rPr lang="en-US" dirty="0">
                <a:latin typeface="Browallia New" panose="020B0604020202020204" pitchFamily="34" charset="-34"/>
                <a:cs typeface="Browallia New" panose="020B0604020202020204" pitchFamily="34" charset="-34"/>
              </a:rPr>
              <a:t>upload file </a:t>
            </a:r>
            <a:r>
              <a:rPr lang="th-TH" dirty="0">
                <a:latin typeface="Browallia New" panose="020B0604020202020204" pitchFamily="34" charset="-34"/>
                <a:cs typeface="Browallia New" panose="020B0604020202020204" pitchFamily="34" charset="-34"/>
              </a:rPr>
              <a:t>เข้าเวบเพื่อส่งไปยังโมเดล</a:t>
            </a:r>
          </a:p>
          <a:p>
            <a:r>
              <a:rPr lang="th-TH" dirty="0">
                <a:latin typeface="Browallia New" panose="020B0604020202020204" pitchFamily="34" charset="-34"/>
                <a:cs typeface="Browallia New" panose="020B0604020202020204" pitchFamily="34" charset="-34"/>
              </a:rPr>
              <a:t>และเมื่อกลับมาจากโมเดล สามารถดาวโหลดแผนในรูปแบบ </a:t>
            </a:r>
            <a:r>
              <a:rPr lang="en-US" dirty="0">
                <a:latin typeface="Browallia New" panose="020B0604020202020204" pitchFamily="34" charset="-34"/>
                <a:cs typeface="Browallia New" panose="020B0604020202020204" pitchFamily="34" charset="-34"/>
              </a:rPr>
              <a:t>Excel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BF4817-CDEE-4AB7-9989-073347BE4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23" y="1480567"/>
            <a:ext cx="4837651" cy="24023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F9EE62-3061-484D-AF17-A18F1FE49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86" y="4041318"/>
            <a:ext cx="5143500" cy="2447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B6C3E-05D4-4D75-B310-1C60E6C43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008" y="1480567"/>
            <a:ext cx="2360460" cy="44570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F756FA-CDAF-431E-B061-8EEF38080281}"/>
              </a:ext>
            </a:extLst>
          </p:cNvPr>
          <p:cNvSpPr txBox="1"/>
          <p:nvPr/>
        </p:nvSpPr>
        <p:spPr>
          <a:xfrm>
            <a:off x="8904312" y="2251722"/>
            <a:ext cx="30135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u="sng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ปัจจุบัน </a:t>
            </a:r>
          </a:p>
          <a:p>
            <a:r>
              <a:rPr lang="th-TH" sz="20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สามารถแก้ไข </a:t>
            </a:r>
            <a:r>
              <a:rPr lang="en-US" sz="20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demand </a:t>
            </a:r>
            <a:r>
              <a:rPr lang="th-TH" sz="20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ที่หน้าเวบได้เลยโดยเวบจะคำนวณ </a:t>
            </a:r>
            <a:r>
              <a:rPr lang="en-US" sz="20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balance, inventory </a:t>
            </a:r>
            <a:r>
              <a:rPr lang="th-TH" sz="20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ทุกอย่างให้ (ถ้าเป็นเดิม บน </a:t>
            </a:r>
            <a:r>
              <a:rPr lang="en-US" sz="20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excel </a:t>
            </a:r>
            <a:r>
              <a:rPr lang="th-TH" sz="20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จะทำให้เอง)</a:t>
            </a:r>
            <a:endParaRPr lang="en-US" sz="2000" dirty="0">
              <a:solidFill>
                <a:srgbClr val="FF0000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89742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D3FC40-FCA2-413E-982B-B0CFC113EEF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17F40-8B53-4261-83DA-AB61ACF643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36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4.  </a:t>
            </a:r>
            <a:r>
              <a:rPr lang="th-TH" sz="36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ส่วนของ </a:t>
            </a:r>
            <a:r>
              <a:rPr lang="en-US" sz="36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Supply</a:t>
            </a:r>
            <a:r>
              <a:rPr lang="th-TH" sz="36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 ไม่มีระบุการ </a:t>
            </a:r>
            <a:r>
              <a:rPr lang="en-US" sz="36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input Ability Pentane</a:t>
            </a:r>
          </a:p>
          <a:p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413810-B62B-4B52-B7D9-F8246208E0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067"/>
          <a:stretch/>
        </p:blipFill>
        <p:spPr>
          <a:xfrm>
            <a:off x="119336" y="1628800"/>
            <a:ext cx="7455591" cy="15597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33EAE0-3AAC-4A5D-834C-C9E5F247A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848" y="3429000"/>
            <a:ext cx="4812335" cy="24294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B0C978-24DC-4328-BBB2-0F5A581E433F}"/>
              </a:ext>
            </a:extLst>
          </p:cNvPr>
          <p:cNvSpPr txBox="1"/>
          <p:nvPr/>
        </p:nvSpPr>
        <p:spPr>
          <a:xfrm>
            <a:off x="8322849" y="2044005"/>
            <a:ext cx="31779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u="sng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ปัจจุบัน</a:t>
            </a:r>
            <a:r>
              <a:rPr lang="th-TH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 </a:t>
            </a:r>
          </a:p>
          <a:p>
            <a:r>
              <a:rPr lang="th-TH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เพิ่มการ </a:t>
            </a:r>
            <a:r>
              <a:rPr lang="en-US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input Ability Pentane</a:t>
            </a:r>
          </a:p>
        </p:txBody>
      </p:sp>
    </p:spTree>
    <p:extLst>
      <p:ext uri="{BB962C8B-B14F-4D97-AF65-F5344CB8AC3E}">
        <p14:creationId xmlns:p14="http://schemas.microsoft.com/office/powerpoint/2010/main" val="1740802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6B4B51-7F6A-4FC6-8E4B-E8381C4F65A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713ACB-F0B8-4957-A5D1-4E0966884BC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36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5. </a:t>
            </a:r>
            <a:r>
              <a:rPr lang="th-TH" sz="36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รายการ </a:t>
            </a:r>
            <a:r>
              <a:rPr lang="en-US" sz="36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Input </a:t>
            </a:r>
            <a:r>
              <a:rPr lang="th-TH" sz="36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ทั้งหมดตาม </a:t>
            </a:r>
            <a:r>
              <a:rPr lang="en-US" sz="36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PPS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94F7D6-37FB-4EB1-A066-53D0B652D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7" y="1258647"/>
            <a:ext cx="6624736" cy="3856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25F537-0C42-4E10-855D-FCABE23A6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064" y="1844824"/>
            <a:ext cx="2027775" cy="43407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B9E97C-7365-45AA-89C2-DEC09F143F93}"/>
              </a:ext>
            </a:extLst>
          </p:cNvPr>
          <p:cNvSpPr txBox="1"/>
          <p:nvPr/>
        </p:nvSpPr>
        <p:spPr>
          <a:xfrm>
            <a:off x="8708298" y="980728"/>
            <a:ext cx="300432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u="sng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ปัจจุบัน มีเรื่องที่เพิ่มขึ้นมา</a:t>
            </a:r>
          </a:p>
          <a:p>
            <a:pPr marL="514350" indent="-514350">
              <a:buAutoNum type="arabicParenR"/>
            </a:pPr>
            <a:r>
              <a:rPr lang="en-US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Product</a:t>
            </a:r>
          </a:p>
          <a:p>
            <a:pPr marL="514350" indent="-514350">
              <a:buAutoNum type="arabicParenR"/>
            </a:pPr>
            <a:r>
              <a:rPr lang="en-US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Customer</a:t>
            </a:r>
          </a:p>
          <a:p>
            <a:pPr marL="514350" indent="-514350">
              <a:buAutoNum type="arabicParenR"/>
            </a:pPr>
            <a:r>
              <a:rPr lang="en-US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Contract</a:t>
            </a:r>
          </a:p>
          <a:p>
            <a:pPr marL="514350" indent="-514350">
              <a:buAutoNum type="arabicParenR"/>
            </a:pPr>
            <a:r>
              <a:rPr lang="en-US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Depot Constrain  * </a:t>
            </a:r>
            <a:r>
              <a:rPr lang="th-TH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other constrain</a:t>
            </a:r>
            <a:r>
              <a:rPr lang="th-TH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)</a:t>
            </a:r>
            <a:endParaRPr lang="en-US" sz="1600" dirty="0">
              <a:solidFill>
                <a:srgbClr val="FF0000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pPr marL="514350" indent="-514350">
              <a:buAutoNum type="arabicParenR"/>
            </a:pPr>
            <a:r>
              <a:rPr lang="en-US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Tank Cap  * </a:t>
            </a:r>
            <a:r>
              <a:rPr lang="th-TH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inventory</a:t>
            </a:r>
            <a:r>
              <a:rPr lang="th-TH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)</a:t>
            </a:r>
            <a:endParaRPr lang="en-US" sz="1600" dirty="0">
              <a:solidFill>
                <a:srgbClr val="FF0000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pPr marL="514350" indent="-514350">
              <a:buAutoNum type="arabicParenR"/>
            </a:pPr>
            <a:r>
              <a:rPr lang="en-US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LR By Legal * </a:t>
            </a:r>
            <a:r>
              <a:rPr lang="th-TH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inventory</a:t>
            </a:r>
            <a:r>
              <a:rPr lang="th-TH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)</a:t>
            </a:r>
            <a:endParaRPr lang="en-US" sz="1600" dirty="0">
              <a:solidFill>
                <a:srgbClr val="FF0000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pPr marL="514350" indent="-514350">
              <a:buAutoNum type="arabicParenR"/>
            </a:pPr>
            <a:r>
              <a:rPr lang="en-US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Source and delivery point</a:t>
            </a:r>
          </a:p>
          <a:p>
            <a:pPr marL="514350" indent="-514350">
              <a:buFontTx/>
              <a:buAutoNum type="arabicParenR"/>
            </a:pPr>
            <a:r>
              <a:rPr lang="en-US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Volume Constrain * </a:t>
            </a:r>
            <a:r>
              <a:rPr lang="th-TH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other constrain</a:t>
            </a:r>
            <a:r>
              <a:rPr lang="th-TH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)</a:t>
            </a:r>
            <a:endParaRPr lang="en-US" sz="1600" dirty="0">
              <a:solidFill>
                <a:srgbClr val="FF0000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pPr marL="514350" indent="-514350">
              <a:buAutoNum type="arabicParenR"/>
            </a:pPr>
            <a:r>
              <a:rPr lang="en-US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Turn Around</a:t>
            </a:r>
          </a:p>
          <a:p>
            <a:pPr marL="514350" indent="-514350">
              <a:buAutoNum type="arabicParenR"/>
            </a:pPr>
            <a:r>
              <a:rPr lang="en-US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OR Demand Plan</a:t>
            </a:r>
          </a:p>
          <a:p>
            <a:pPr marL="514350" indent="-514350">
              <a:buAutoNum type="arabicParenR"/>
            </a:pPr>
            <a:r>
              <a:rPr lang="en-US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Cal margin</a:t>
            </a:r>
          </a:p>
          <a:p>
            <a:endParaRPr lang="en-US" sz="1600" dirty="0">
              <a:solidFill>
                <a:srgbClr val="FF0000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r>
              <a:rPr lang="en-US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* </a:t>
            </a:r>
            <a:r>
              <a:rPr lang="th-TH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ซึ่งบางส่วน มีการระบุไว้ใน ส่วนโมเดล แต่ไม่มีการระบุไว้ในส่วน </a:t>
            </a:r>
            <a:r>
              <a:rPr lang="en-US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input </a:t>
            </a:r>
            <a:r>
              <a:rPr lang="th-TH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ของ </a:t>
            </a:r>
            <a:r>
              <a:rPr lang="en-US" sz="1600" dirty="0" err="1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pps</a:t>
            </a:r>
            <a:endParaRPr lang="en-US" sz="1600" dirty="0">
              <a:solidFill>
                <a:srgbClr val="FF0000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78334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D25AAC-5EB3-45CC-8171-5439CB89E59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D97D0C-F2BB-400F-A80C-D403741315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6. </a:t>
            </a:r>
            <a:r>
              <a:rPr lang="th-TH" dirty="0"/>
              <a:t>ส่วน </a:t>
            </a:r>
            <a:r>
              <a:rPr lang="en-US" dirty="0"/>
              <a:t>Optimization Engine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E4D678-031E-424B-8B3D-4B8B8FC2F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" y="863324"/>
            <a:ext cx="4701594" cy="44042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6E6757-9DFF-4F67-86C6-9FFF9027A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87" y="5301208"/>
            <a:ext cx="1895267" cy="445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7ADFCB-F568-4054-A861-06FD7602E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833" y="3070371"/>
            <a:ext cx="4322733" cy="34581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608351-72A4-4BD3-9936-58B2E56E6DDE}"/>
              </a:ext>
            </a:extLst>
          </p:cNvPr>
          <p:cNvSpPr txBox="1"/>
          <p:nvPr/>
        </p:nvSpPr>
        <p:spPr>
          <a:xfrm>
            <a:off x="5879976" y="764704"/>
            <a:ext cx="468429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u="sng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ระบบปัจจุบันเพิ่มเติมการคำนวณ บน </a:t>
            </a:r>
            <a:r>
              <a:rPr lang="en-US" sz="1600" u="sng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Optimization engine </a:t>
            </a:r>
            <a:r>
              <a:rPr lang="th-TH" sz="1600" u="sng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ดังนี้</a:t>
            </a:r>
          </a:p>
          <a:p>
            <a:pPr marL="342900" indent="-342900">
              <a:buFont typeface="+mj-lt"/>
              <a:buAutoNum type="arabicParenR"/>
            </a:pPr>
            <a:r>
              <a:rPr lang="th-TH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เพิ่มการคำนวณในส่วน </a:t>
            </a:r>
            <a:r>
              <a:rPr lang="en-US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Daily  </a:t>
            </a:r>
            <a:r>
              <a:rPr lang="th-TH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ใน </a:t>
            </a:r>
            <a:r>
              <a:rPr lang="en-US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C2 Hybrid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r>
              <a:rPr lang="th-TH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จากข้อ </a:t>
            </a:r>
            <a:r>
              <a:rPr lang="en-US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1 </a:t>
            </a:r>
            <a:r>
              <a:rPr lang="th-TH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ผลิตัณฑ์ </a:t>
            </a:r>
            <a:r>
              <a:rPr lang="en-US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C2 </a:t>
            </a:r>
            <a:r>
              <a:rPr lang="th-TH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มีเงื่อนไขการกำหนดตัวแปรการเกิน </a:t>
            </a:r>
            <a:r>
              <a:rPr lang="en-US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274 ton/</a:t>
            </a:r>
            <a:r>
              <a:rPr lang="en-US" sz="1600" dirty="0" err="1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hr</a:t>
            </a:r>
            <a:endParaRPr lang="th-TH" sz="1600" dirty="0">
              <a:solidFill>
                <a:srgbClr val="FF0000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pPr marL="342900" indent="-342900">
              <a:buFont typeface="+mj-lt"/>
              <a:buAutoNum type="arabicParenR"/>
            </a:pPr>
            <a:r>
              <a:rPr lang="th-TH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ต้องรองรับการคำนวณแบบ </a:t>
            </a:r>
            <a:r>
              <a:rPr lang="en-US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Tier</a:t>
            </a:r>
            <a:r>
              <a:rPr lang="th-TH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(</a:t>
            </a:r>
            <a:r>
              <a:rPr lang="th-TH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ตามปริมาณและคุณภาพของผลิตภัณฑ์</a:t>
            </a:r>
            <a:r>
              <a:rPr lang="en-US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)</a:t>
            </a:r>
            <a:endParaRPr lang="th-TH" sz="1600" dirty="0">
              <a:solidFill>
                <a:srgbClr val="FF0000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pPr marL="342900" indent="-342900">
              <a:buFont typeface="+mj-lt"/>
              <a:buAutoNum type="arabicParenR"/>
            </a:pPr>
            <a:r>
              <a:rPr lang="th-TH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การกำหนดปริมาณการขายตามปริมาณของลำเรือ </a:t>
            </a:r>
            <a:r>
              <a:rPr lang="en-US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(Shipment)</a:t>
            </a:r>
            <a:endParaRPr lang="th-TH" sz="1600" dirty="0">
              <a:solidFill>
                <a:srgbClr val="FF0000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pPr marL="342900" indent="-342900">
              <a:buFont typeface="+mj-lt"/>
              <a:buAutoNum type="arabicParenR"/>
            </a:pPr>
            <a:r>
              <a:rPr lang="th-TH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เพิ่มการกำหนดสัดส่วน </a:t>
            </a:r>
            <a:r>
              <a:rPr lang="en-US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1.7 </a:t>
            </a:r>
            <a:r>
              <a:rPr lang="th-TH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กรณี </a:t>
            </a:r>
            <a:r>
              <a:rPr lang="en-US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C3-Sub</a:t>
            </a:r>
          </a:p>
          <a:p>
            <a:pPr marL="342900" indent="-342900">
              <a:buFont typeface="+mj-lt"/>
              <a:buAutoNum type="arabicParenR"/>
            </a:pPr>
            <a:r>
              <a:rPr lang="th-TH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ผลิตภัณฑ์ </a:t>
            </a:r>
            <a:r>
              <a:rPr lang="en-US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NGL </a:t>
            </a:r>
            <a:r>
              <a:rPr lang="th-TH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เพิ่มเงื่อนไขการจ่าย </a:t>
            </a:r>
            <a:r>
              <a:rPr lang="en-US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Export</a:t>
            </a:r>
            <a:r>
              <a:rPr lang="th-TH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ปีละ </a:t>
            </a:r>
            <a:r>
              <a:rPr lang="en-US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1 </a:t>
            </a:r>
            <a:r>
              <a:rPr lang="th-TH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ลำ</a:t>
            </a:r>
            <a:endParaRPr lang="en-US" sz="1600" dirty="0">
              <a:solidFill>
                <a:srgbClr val="FF0000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FF0000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51386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09D922-A244-4160-913E-E899E134B70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6A9001-E352-4D7A-A87E-352FC804FE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7387" y="332656"/>
            <a:ext cx="9889094" cy="576064"/>
          </a:xfrm>
        </p:spPr>
        <p:txBody>
          <a:bodyPr/>
          <a:lstStyle/>
          <a:p>
            <a:r>
              <a:rPr lang="en-US" sz="32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7. </a:t>
            </a:r>
            <a:r>
              <a:rPr lang="th-TH" sz="32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เดิม ข้อมูลที่ได้จาก โมเดล </a:t>
            </a:r>
            <a:endParaRPr lang="en-US" sz="3200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D79FB9-4690-4314-8684-1664EAB1B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1700808"/>
            <a:ext cx="7766315" cy="22169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F55738-DF90-4750-85B0-067CC0914C12}"/>
              </a:ext>
            </a:extLst>
          </p:cNvPr>
          <p:cNvSpPr txBox="1"/>
          <p:nvPr/>
        </p:nvSpPr>
        <p:spPr>
          <a:xfrm>
            <a:off x="9120336" y="1802693"/>
            <a:ext cx="21804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u="sng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ปัจจุบัน</a:t>
            </a:r>
          </a:p>
          <a:p>
            <a:r>
              <a:rPr lang="th-TH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เพิ่มผลิตภัณฑ์ </a:t>
            </a:r>
            <a:r>
              <a:rPr lang="en-US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CO2</a:t>
            </a:r>
          </a:p>
        </p:txBody>
      </p:sp>
    </p:spTree>
    <p:extLst>
      <p:ext uri="{BB962C8B-B14F-4D97-AF65-F5344CB8AC3E}">
        <p14:creationId xmlns:p14="http://schemas.microsoft.com/office/powerpoint/2010/main" val="2216082522"/>
      </p:ext>
    </p:extLst>
  </p:cSld>
  <p:clrMapOvr>
    <a:masterClrMapping/>
  </p:clrMapOvr>
</p:sld>
</file>

<file path=ppt/theme/theme1.xml><?xml version="1.0" encoding="utf-8"?>
<a:theme xmlns:a="http://schemas.openxmlformats.org/drawingml/2006/main" name="PTT Digital Template 2017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ADEF"/>
      </a:accent1>
      <a:accent2>
        <a:srgbClr val="ED1C24"/>
      </a:accent2>
      <a:accent3>
        <a:srgbClr val="1B1464"/>
      </a:accent3>
      <a:accent4>
        <a:srgbClr val="C8CACC"/>
      </a:accent4>
      <a:accent5>
        <a:srgbClr val="2E2F59"/>
      </a:accent5>
      <a:accent6>
        <a:srgbClr val="F05C69"/>
      </a:accent6>
      <a:hlink>
        <a:srgbClr val="0000FF"/>
      </a:hlink>
      <a:folHlink>
        <a:srgbClr val="FFFFFF"/>
      </a:folHlink>
    </a:clrScheme>
    <a:fontScheme name="Custom 6">
      <a:majorFont>
        <a:latin typeface="Tahoma"/>
        <a:ea typeface=""/>
        <a:cs typeface="Tahoma"/>
      </a:majorFont>
      <a:minorFont>
        <a:latin typeface="Tahoma"/>
        <a:ea typeface=""/>
        <a:cs typeface="Taho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mpliance xmlns="0d64ddb3-06c9-48b3-bf66-a7bef03e068e">General</Compliance>
    <_x0e2b__x0e21__x0e32__x0e22__x0e40__x0e2b__x0e15__x0e38_ xmlns="0d64ddb3-06c9-48b3-bf66-a7bef03e068e" xsi:nil="true"/>
    <EffectiveDate xmlns="0d64ddb3-06c9-48b3-bf66-a7bef03e068e">2562/01/22</EffectiveDate>
    <Department xmlns="0d64ddb3-06c9-48b3-bf66-a7bef03e068e">PD</Department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FD02FAAEF2B9C4AAFE4F573C7FF3766" ma:contentTypeVersion="6" ma:contentTypeDescription="Create a new document." ma:contentTypeScope="" ma:versionID="eb19d36ef397d9c04f1f5fa12faf0930">
  <xsd:schema xmlns:xsd="http://www.w3.org/2001/XMLSchema" xmlns:xs="http://www.w3.org/2001/XMLSchema" xmlns:p="http://schemas.microsoft.com/office/2006/metadata/properties" xmlns:ns2="0d64ddb3-06c9-48b3-bf66-a7bef03e068e" targetNamespace="http://schemas.microsoft.com/office/2006/metadata/properties" ma:root="true" ma:fieldsID="69dbb53972fa1f73a9bd489ab3df26a4" ns2:_="">
    <xsd:import namespace="0d64ddb3-06c9-48b3-bf66-a7bef03e068e"/>
    <xsd:element name="properties">
      <xsd:complexType>
        <xsd:sequence>
          <xsd:element name="documentManagement">
            <xsd:complexType>
              <xsd:all>
                <xsd:element ref="ns2:Department"/>
                <xsd:element ref="ns2:Compliance"/>
                <xsd:element ref="ns2:EffectiveDate"/>
                <xsd:element ref="ns2:_x0e2b__x0e21__x0e32__x0e22__x0e40__x0e2b__x0e15__x0e38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64ddb3-06c9-48b3-bf66-a7bef03e068e" elementFormDefault="qualified">
    <xsd:import namespace="http://schemas.microsoft.com/office/2006/documentManagement/types"/>
    <xsd:import namespace="http://schemas.microsoft.com/office/infopath/2007/PartnerControls"/>
    <xsd:element name="Department" ma:index="8" ma:displayName="Department" ma:format="Dropdown" ma:internalName="Department">
      <xsd:simpleType>
        <xsd:restriction base="dms:Choice">
          <xsd:enumeration value="AOU"/>
          <xsd:enumeration value="APR"/>
          <xsd:enumeration value="ATA"/>
          <xsd:enumeration value="CLS"/>
          <xsd:enumeration value="CRS"/>
          <xsd:enumeration value="CSB"/>
          <xsd:enumeration value="CSM"/>
          <xsd:enumeration value="CSO"/>
          <xsd:enumeration value="IFM"/>
          <xsd:enumeration value="PD"/>
          <xsd:enumeration value="PPE"/>
          <xsd:enumeration value="SC"/>
          <xsd:enumeration value="SCO"/>
          <xsd:enumeration value="SCP"/>
          <xsd:enumeration value="SD"/>
          <xsd:enumeration value="SDI"/>
          <xsd:enumeration value="SDO"/>
          <xsd:enumeration value="SDP"/>
          <xsd:enumeration value="SES"/>
        </xsd:restriction>
      </xsd:simpleType>
    </xsd:element>
    <xsd:element name="Compliance" ma:index="9" ma:displayName="Compliance" ma:default="" ma:format="Dropdown" ma:internalName="Compliance">
      <xsd:simpleType>
        <xsd:union memberTypes="dms:Text">
          <xsd:simpleType>
            <xsd:restriction base="dms:Choice">
              <xsd:enumeration value="ISO 20000"/>
              <xsd:enumeration value="ISO 27001"/>
              <xsd:enumeration value="General"/>
              <xsd:enumeration value="CMMI"/>
            </xsd:restriction>
          </xsd:simpleType>
        </xsd:union>
      </xsd:simpleType>
    </xsd:element>
    <xsd:element name="EffectiveDate" ma:index="10" ma:displayName="EffectiveDate(yyyy/mm/dd)" ma:default="" ma:internalName="EffectiveDate">
      <xsd:simpleType>
        <xsd:restriction base="dms:Text">
          <xsd:maxLength value="255"/>
        </xsd:restriction>
      </xsd:simpleType>
    </xsd:element>
    <xsd:element name="_x0e2b__x0e21__x0e32__x0e22__x0e40__x0e2b__x0e15__x0e38_" ma:index="11" nillable="true" ma:displayName="หมายเหตุ" ma:internalName="_x0e2b__x0e21__x0e32__x0e22__x0e40__x0e2b__x0e15__x0e38_" ma:readOnly="false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75BE8D-C122-416F-AC77-870AD89687F8}">
  <ds:schemaRefs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infopath/2007/PartnerControls"/>
    <ds:schemaRef ds:uri="http://schemas.microsoft.com/office/2006/metadata/properties"/>
    <ds:schemaRef ds:uri="0d64ddb3-06c9-48b3-bf66-a7bef03e068e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86FCD47-8CB4-4EF6-B536-93A9FE11F47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6C62A8-8B91-4094-A301-D6EF81C18F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64ddb3-06c9-48b3-bf66-a7bef03e068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PTT Digital Template 2017 V1</Template>
  <TotalTime>4029</TotalTime>
  <Words>2158</Words>
  <Application>Microsoft Office PowerPoint</Application>
  <PresentationFormat>Widescreen</PresentationFormat>
  <Paragraphs>343</Paragraphs>
  <Slides>28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Browallia New</vt:lpstr>
      <vt:lpstr>Calibri</vt:lpstr>
      <vt:lpstr>Tahoma</vt:lpstr>
      <vt:lpstr>PTT Digital Template 2017</vt:lpstr>
      <vt:lpstr>Package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Anuwat Ngaongam</dc:creator>
  <cp:lastModifiedBy>Chalida Jitprasert</cp:lastModifiedBy>
  <cp:revision>311</cp:revision>
  <dcterms:created xsi:type="dcterms:W3CDTF">2018-01-12T05:19:24Z</dcterms:created>
  <dcterms:modified xsi:type="dcterms:W3CDTF">2022-02-18T12:00:12Z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0x0101008FD02FAAEF2B9C4AAFE4F573C7FF3766</vt:lpwstr>
  </property>
  <property fmtid="{D5CDD505-2E9C-101B-9397-08002B2CF9AE}" pid="3" name="TemplateUrl">
    <vt:lpwstr/>
  </property>
</Properties>
</file>